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3" r:id="rId3"/>
    <p:sldId id="304" r:id="rId4"/>
    <p:sldId id="261" r:id="rId5"/>
    <p:sldId id="308" r:id="rId6"/>
    <p:sldId id="305" r:id="rId7"/>
    <p:sldId id="262" r:id="rId8"/>
    <p:sldId id="306" r:id="rId9"/>
    <p:sldId id="301" r:id="rId10"/>
    <p:sldId id="310" r:id="rId11"/>
    <p:sldId id="285" r:id="rId12"/>
    <p:sldId id="258" r:id="rId13"/>
    <p:sldId id="286" r:id="rId14"/>
    <p:sldId id="287" r:id="rId15"/>
    <p:sldId id="288" r:id="rId16"/>
    <p:sldId id="289" r:id="rId17"/>
    <p:sldId id="293" r:id="rId18"/>
    <p:sldId id="295" r:id="rId19"/>
    <p:sldId id="309" r:id="rId20"/>
    <p:sldId id="307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FF"/>
    <a:srgbClr val="FF00FF"/>
    <a:srgbClr val="FF99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12" autoAdjust="0"/>
    <p:restoredTop sz="94660"/>
  </p:normalViewPr>
  <p:slideViewPr>
    <p:cSldViewPr>
      <p:cViewPr varScale="1">
        <p:scale>
          <a:sx n="88" d="100"/>
          <a:sy n="88" d="100"/>
        </p:scale>
        <p:origin x="-9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F4597-919F-8643-93E3-3DC3B4A8D81A}" type="datetimeFigureOut">
              <a:rPr lang="ja-JP" altLang="en-US" smtClean="0"/>
              <a:pPr/>
              <a:t>09.11.11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54CDD-CA11-8F49-8B45-9653A5EEFB0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F7D4F-BEDA-456B-A1BE-C808E99F2F31}" type="datetimeFigureOut">
              <a:rPr kumimoji="1" lang="ja-JP" altLang="en-US" smtClean="0"/>
              <a:pPr/>
              <a:t>09.11.11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5AFEC-6ADC-4F00-B955-1BC282A308C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5AFEC-6ADC-4F00-B955-1BC282A308C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No14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5AFEC-6ADC-4F00-B955-1BC282A308C6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5AFEC-6ADC-4F00-B955-1BC282A308C6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5AFEC-6ADC-4F00-B955-1BC282A308C6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4" name="フリーフォーム 13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5" name="フリーフォーム 14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6" name="フリーフォーム 15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9" name="フリーフォーム 18"/>
          <p:cNvSpPr>
            <a:spLocks/>
          </p:cNvSpPr>
          <p:nvPr/>
        </p:nvSpPr>
        <p:spPr bwMode="auto">
          <a:xfrm>
            <a:off x="9526" y="5715017"/>
            <a:ext cx="9134475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rgbClr val="FFFFFF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>
                <a:latin typeface="+mj-ea"/>
                <a:ea typeface="+mj-ea"/>
                <a:cs typeface="Tahoma" pitchFamily="34" charset="0"/>
              </a:defRPr>
            </a:lvl1pPr>
          </a:lstStyle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7152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E7AD77-DF2E-6148-B4CB-D7B4F3D02F7A}" type="datetime1">
              <a:rPr kumimoji="1" lang="ja-JP" altLang="en-US" smtClean="0"/>
              <a:pPr/>
              <a:t>09.11.11</a:t>
            </a:fld>
            <a:endParaRPr kumimoji="1" lang="ja-JP" altLang="en-US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>
          <a:xfrm>
            <a:off x="1357290" y="6356350"/>
            <a:ext cx="6429420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r>
              <a:rPr kumimoji="1" lang="en-US" altLang="ja-JP" smtClean="0"/>
              <a:t>High Energy Astrophysics 2009 @ KEK, Tsukuba, Nov. 11, 2009</a:t>
            </a:r>
            <a:endParaRPr kumimoji="1" lang="ja-JP" altLang="en-US" dirty="0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47146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F8631A-83E3-4A0F-88E1-429C6ACE6E9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2EB7A-3B8A-8147-B397-0314296EB66D}" type="datetime1">
              <a:rPr kumimoji="1" lang="ja-JP" altLang="en-US" smtClean="0"/>
              <a:pPr/>
              <a:t>09.11.11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High Energy Astrophysics 2009 @ KEK, Tsukuba, Nov. 11, 2009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631A-83E3-4A0F-88E1-429C6ACE6E9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 rot="5400000">
            <a:off x="3306482" y="2907281"/>
            <a:ext cx="6855280" cy="1038095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2" name="フリーフォーム 11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-142908" y="0"/>
            <a:ext cx="7072362" cy="6858000"/>
          </a:xfrm>
          <a:prstGeom prst="rect">
            <a:avLst/>
          </a:prstGeom>
          <a:gradFill>
            <a:gsLst>
              <a:gs pos="93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43768" y="274640"/>
            <a:ext cx="1543032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590075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E54B-EB8C-064F-A656-B0D69F4EE2D9}" type="datetime1">
              <a:rPr kumimoji="1" lang="ja-JP" altLang="en-US" smtClean="0"/>
              <a:pPr/>
              <a:t>09.11.11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High Energy Astrophysics 2009 @ KEK, Tsukuba, Nov. 11, 2009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631A-83E3-4A0F-88E1-429C6ACE6E9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 baseline="0"/>
            </a:lvl3pPr>
          </a:lstStyle>
          <a:p>
            <a:pPr lvl="0" eaLnBrk="1" latinLnBrk="0" hangingPunct="1"/>
            <a:r>
              <a:rPr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492899"/>
            <a:ext cx="1042966" cy="365125"/>
          </a:xfrm>
        </p:spPr>
        <p:txBody>
          <a:bodyPr/>
          <a:lstStyle/>
          <a:p>
            <a:fld id="{7C8AE526-AE57-6C45-8935-9A92FB56280B}" type="datetime1">
              <a:rPr kumimoji="1" lang="ja-JP" altLang="en-US" smtClean="0"/>
              <a:pPr/>
              <a:t>09.11.11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1643042" y="6492899"/>
            <a:ext cx="6000792" cy="365125"/>
          </a:xfrm>
        </p:spPr>
        <p:txBody>
          <a:bodyPr/>
          <a:lstStyle>
            <a:lvl1pPr>
              <a:defRPr baseline="0">
                <a:latin typeface="Tahoma" pitchFamily="34" charset="0"/>
              </a:defRPr>
            </a:lvl1pPr>
          </a:lstStyle>
          <a:p>
            <a:r>
              <a:rPr kumimoji="1" lang="en-US" altLang="ja-JP" smtClean="0"/>
              <a:t>High Energy Astrophysics 2009 @ KEK, Tsukuba, Nov. 11, 2009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215338" y="6492899"/>
            <a:ext cx="471462" cy="365125"/>
          </a:xfrm>
        </p:spPr>
        <p:txBody>
          <a:bodyPr/>
          <a:lstStyle/>
          <a:p>
            <a:fld id="{1EF8631A-83E3-4A0F-88E1-429C6ACE6E9E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/>
          <p:cNvSpPr>
            <a:spLocks/>
          </p:cNvSpPr>
          <p:nvPr/>
        </p:nvSpPr>
        <p:spPr bwMode="auto">
          <a:xfrm flipV="1">
            <a:off x="9526" y="4295805"/>
            <a:ext cx="9134475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2" name="フリーフォーム 11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4" name="正方形/長方形 13"/>
          <p:cNvSpPr/>
          <p:nvPr/>
        </p:nvSpPr>
        <p:spPr bwMode="auto">
          <a:xfrm flipV="1">
            <a:off x="0" y="-24"/>
            <a:ext cx="9144000" cy="5143464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5286388"/>
            <a:ext cx="7772400" cy="808050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3286124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9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2">
                    <a:tint val="9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2">
                    <a:tint val="9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2">
                    <a:tint val="9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2">
                    <a:tint val="90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5421853-0278-7B41-84D1-3EFE6E7EF3D7}" type="datetime1">
              <a:rPr kumimoji="1" lang="ja-JP" altLang="en-US" smtClean="0"/>
              <a:pPr/>
              <a:t>09.11.11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1" lang="en-US" altLang="ja-JP" smtClean="0"/>
              <a:t>High Energy Astrophysics 2009 @ KEK, Tsukuba, Nov. 11, 2009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F8631A-83E3-4A0F-88E1-429C6ACE6E9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521B-22B8-6841-BC92-E47A8A31EB9F}" type="datetime1">
              <a:rPr kumimoji="1" lang="ja-JP" altLang="en-US" smtClean="0"/>
              <a:pPr/>
              <a:t>09.11.11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High Energy Astrophysics 2009 @ KEK, Tsukuba, Nov. 11, 2009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631A-83E3-4A0F-88E1-429C6ACE6E9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C6AB-749E-E34F-AFE7-B55875D6A2EA}" type="datetime1">
              <a:rPr kumimoji="1" lang="ja-JP" altLang="en-US" smtClean="0"/>
              <a:pPr/>
              <a:t>09.11.11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High Energy Astrophysics 2009 @ KEK, Tsukuba, Nov. 11, 2009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631A-83E3-4A0F-88E1-429C6ACE6E9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462A-F2E4-464D-8D17-E7743C457ACA}" type="datetime1">
              <a:rPr kumimoji="1" lang="ja-JP" altLang="en-US" smtClean="0"/>
              <a:pPr/>
              <a:t>09.11.11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High Energy Astrophysics 2009 @ KEK, Tsukuba, Nov. 11, 2009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631A-83E3-4A0F-88E1-429C6ACE6E9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C72E-F324-5E40-97DA-53FA0B599BE7}" type="datetime1">
              <a:rPr kumimoji="1" lang="ja-JP" altLang="en-US" smtClean="0"/>
              <a:pPr/>
              <a:t>09.11.11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High Energy Astrophysics 2009 @ KEK, Tsukuba, Nov. 11, 2009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631A-83E3-4A0F-88E1-429C6ACE6E9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8258202" cy="798496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1571613"/>
            <a:ext cx="5111750" cy="45545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2" y="1571613"/>
            <a:ext cx="3008313" cy="4554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94B7-F430-5846-BB32-975FFCDEA88E}" type="datetime1">
              <a:rPr kumimoji="1" lang="ja-JP" altLang="en-US" smtClean="0"/>
              <a:pPr/>
              <a:t>09.11.11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High Energy Astrophysics 2009 @ KEK, Tsukuba, Nov. 11, 2009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631A-83E3-4A0F-88E1-429C6ACE6E9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3248"/>
            <a:ext cx="9144000" cy="143012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正方形/長方形 14"/>
          <p:cNvSpPr/>
          <p:nvPr/>
        </p:nvSpPr>
        <p:spPr bwMode="auto">
          <a:xfrm>
            <a:off x="0" y="3857628"/>
            <a:ext cx="9144000" cy="300037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5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gradFill>
                  <a:gsLst>
                    <a:gs pos="20000">
                      <a:schemeClr val="accent4"/>
                    </a:gs>
                    <a:gs pos="100000">
                      <a:schemeClr val="bg2"/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solidFill>
            <a:schemeClr val="bg1"/>
          </a:solidFill>
          <a:ln w="76200" cap="sq">
            <a:solidFill>
              <a:srgbClr val="FFFFFF"/>
            </a:solidFill>
            <a:miter lim="800000"/>
          </a:ln>
          <a:effectLst>
            <a:outerShdw blurRad="76200" dist="762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24C0-C339-194C-BCA2-181572750E1E}" type="datetime1">
              <a:rPr kumimoji="1" lang="ja-JP" altLang="en-US" smtClean="0"/>
              <a:pPr/>
              <a:t>09.11.11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High Energy Astrophysics 2009 @ KEK, Tsukuba, Nov. 11, 2009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631A-83E3-4A0F-88E1-429C6ACE6E9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/>
          <p:cNvSpPr>
            <a:spLocks/>
          </p:cNvSpPr>
          <p:nvPr/>
        </p:nvSpPr>
        <p:spPr bwMode="auto">
          <a:xfrm>
            <a:off x="2" y="714356"/>
            <a:ext cx="9143999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6" name="正方形/長方形 15"/>
          <p:cNvSpPr/>
          <p:nvPr/>
        </p:nvSpPr>
        <p:spPr bwMode="auto">
          <a:xfrm>
            <a:off x="0" y="1071546"/>
            <a:ext cx="9144000" cy="5786454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18" name="テキスト プレースホルダ 17"/>
          <p:cNvSpPr>
            <a:spLocks noGrp="1"/>
          </p:cNvSpPr>
          <p:nvPr>
            <p:ph type="body" idx="1"/>
          </p:nvPr>
        </p:nvSpPr>
        <p:spPr>
          <a:xfrm>
            <a:off x="457200" y="1500175"/>
            <a:ext cx="8229600" cy="462599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9" name="日付プレースホルダ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fld id="{6CFADD13-7087-714C-A810-2AA18FD2B675}" type="datetime1">
              <a:rPr kumimoji="1" lang="ja-JP" altLang="en-US" smtClean="0"/>
              <a:pPr/>
              <a:t>09.11.11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r>
              <a:rPr kumimoji="1" lang="en-US" altLang="ja-JP" smtClean="0"/>
              <a:t>High Energy Astrophysics 2009 @ KEK, Tsukuba, Nov. 11, 2009</a:t>
            </a:r>
            <a:endParaRPr kumimoji="1" lang="ja-JP" altLang="en-US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fld id="{1EF8631A-83E3-4A0F-88E1-429C6ACE6E9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3175">
            <a:noFill/>
            <a:prstDash val="solid"/>
          </a:ln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effectLst>
            <a:outerShdw blurRad="127000" algn="tl" rotWithShape="0">
              <a:schemeClr val="tx1">
                <a:alpha val="7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5000"/>
        <a:buFont typeface="Wingdings"/>
        <a:buChar char="p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"/>
        <a:buChar char="p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"/>
        <a:buChar char="p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65000"/>
        <a:buFont typeface="Wingdings"/>
        <a:buChar char="p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2"/>
        </a:buClr>
        <a:buSzPct val="65000"/>
        <a:buFont typeface="Wingdings"/>
        <a:buChar char="p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bg2"/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bg2">
            <a:tint val="60000"/>
          </a:schemeClr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90510" y="2130425"/>
            <a:ext cx="8196290" cy="1470025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>
                <a:latin typeface="Tahoma" pitchFamily="34" charset="0"/>
              </a:rPr>
              <a:t>Spatial Correlation of Highest Energy </a:t>
            </a:r>
            <a:r>
              <a:rPr lang="en-US" altLang="ja-JP" sz="3600" dirty="0" smtClean="0">
                <a:latin typeface="Tahoma" pitchFamily="34" charset="0"/>
              </a:rPr>
              <a:t>C</a:t>
            </a:r>
            <a:r>
              <a:rPr kumimoji="1" lang="en-US" altLang="ja-JP" sz="3600" dirty="0" smtClean="0">
                <a:latin typeface="Tahoma" pitchFamily="34" charset="0"/>
              </a:rPr>
              <a:t>osmic Rays with Galaxies </a:t>
            </a:r>
            <a:r>
              <a:rPr lang="en-US" altLang="ja-JP" sz="3600" dirty="0" smtClean="0">
                <a:latin typeface="Tahoma" pitchFamily="34" charset="0"/>
              </a:rPr>
              <a:t>in Local Universe</a:t>
            </a:r>
            <a:endParaRPr kumimoji="1" lang="ja-JP" altLang="en-US" sz="3600" dirty="0">
              <a:latin typeface="Tahoma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3714752"/>
            <a:ext cx="9144000" cy="1571636"/>
          </a:xfrm>
        </p:spPr>
        <p:txBody>
          <a:bodyPr>
            <a:normAutofit fontScale="92500"/>
          </a:bodyPr>
          <a:lstStyle/>
          <a:p>
            <a:r>
              <a:rPr lang="en-US" altLang="ja-JP" sz="3459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Hajime </a:t>
            </a:r>
            <a:r>
              <a:rPr lang="en-US" altLang="ja-JP" sz="3459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Takami</a:t>
            </a:r>
            <a:endParaRPr lang="en-US" altLang="ja-JP" sz="3459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altLang="ja-JP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Institute for the Physics and Mathematics of the Universe, </a:t>
            </a:r>
          </a:p>
          <a:p>
            <a:r>
              <a:rPr lang="en-US" altLang="ja-JP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University of Tokyo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High Energy Astrophysics 2009 @ KEK, Tsukuba, Nov. 11, 2009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631A-83E3-4A0F-88E1-429C6ACE6E9E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pic>
        <p:nvPicPr>
          <p:cNvPr id="7" name="図 6" descr="IPMU_logo_designs_AG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4500562" cy="79003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581400" y="54864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u="sng" dirty="0" smtClean="0">
                <a:latin typeface="Tahoma"/>
                <a:cs typeface="Tahoma"/>
              </a:rPr>
              <a:t>Ref.</a:t>
            </a:r>
          </a:p>
          <a:p>
            <a:r>
              <a:rPr lang="en-US" altLang="ja-JP" sz="1600" dirty="0" smtClean="0">
                <a:latin typeface="Tahoma"/>
                <a:cs typeface="Tahoma"/>
              </a:rPr>
              <a:t> HT, </a:t>
            </a:r>
            <a:r>
              <a:rPr lang="en-US" altLang="ja-JP" sz="1600" dirty="0" err="1" smtClean="0">
                <a:latin typeface="Tahoma"/>
                <a:cs typeface="Tahoma"/>
              </a:rPr>
              <a:t>T.Nishimichi</a:t>
            </a:r>
            <a:r>
              <a:rPr lang="en-US" altLang="ja-JP" sz="1600" dirty="0" smtClean="0">
                <a:latin typeface="Tahoma"/>
                <a:cs typeface="Tahoma"/>
              </a:rPr>
              <a:t>, </a:t>
            </a:r>
            <a:r>
              <a:rPr lang="en-US" altLang="ja-JP" sz="1600" dirty="0" err="1" smtClean="0">
                <a:latin typeface="Tahoma"/>
                <a:cs typeface="Tahoma"/>
              </a:rPr>
              <a:t>K.Yahata</a:t>
            </a:r>
            <a:r>
              <a:rPr lang="en-US" altLang="ja-JP" sz="1600" dirty="0" smtClean="0">
                <a:latin typeface="Tahoma"/>
                <a:cs typeface="Tahoma"/>
              </a:rPr>
              <a:t>, </a:t>
            </a:r>
            <a:r>
              <a:rPr lang="en-US" altLang="ja-JP" sz="1600" dirty="0" err="1" smtClean="0">
                <a:latin typeface="Tahoma"/>
                <a:cs typeface="Tahoma"/>
              </a:rPr>
              <a:t>K.Sato</a:t>
            </a:r>
            <a:r>
              <a:rPr lang="en-US" altLang="ja-JP" sz="1600" dirty="0" smtClean="0">
                <a:latin typeface="Tahoma"/>
                <a:cs typeface="Tahoma"/>
              </a:rPr>
              <a:t>, JCAP 06 (2009) 031</a:t>
            </a:r>
          </a:p>
          <a:p>
            <a:r>
              <a:rPr kumimoji="1" lang="en-US" altLang="ja-JP" sz="1600" dirty="0" smtClean="0">
                <a:latin typeface="Tahoma"/>
                <a:cs typeface="Tahoma"/>
              </a:rPr>
              <a:t> HT, </a:t>
            </a:r>
            <a:r>
              <a:rPr lang="en-US" altLang="ja-JP" sz="1600" dirty="0" err="1" smtClean="0">
                <a:latin typeface="Tahoma"/>
                <a:cs typeface="Tahoma"/>
              </a:rPr>
              <a:t>K.Sato</a:t>
            </a:r>
            <a:r>
              <a:rPr lang="en-US" altLang="ja-JP" sz="1600" dirty="0" smtClean="0">
                <a:latin typeface="Tahoma"/>
                <a:cs typeface="Tahoma"/>
              </a:rPr>
              <a:t>, arXiv:0909.1532</a:t>
            </a:r>
            <a:endParaRPr kumimoji="1" lang="ja-JP" altLang="en-US" sz="16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Examples of HECR Trajectories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High Energy Astrophysics 2009 @ KEK, Tsukuba, Nov. 11, 2009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631A-83E3-4A0F-88E1-429C6ACE6E9E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42" y="2549412"/>
            <a:ext cx="3643306" cy="2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929090"/>
            <a:ext cx="3569139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214446"/>
            <a:ext cx="357736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円/楕円 7"/>
          <p:cNvSpPr/>
          <p:nvPr/>
        </p:nvSpPr>
        <p:spPr>
          <a:xfrm>
            <a:off x="2571736" y="3643314"/>
            <a:ext cx="142876" cy="1428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5500694" y="5000636"/>
            <a:ext cx="142876" cy="1428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5500694" y="2857496"/>
            <a:ext cx="142876" cy="1428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85918" y="1857364"/>
            <a:ext cx="1571636" cy="282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Tahoma" pitchFamily="34" charset="0"/>
                <a:cs typeface="Tahoma" pitchFamily="34" charset="0"/>
              </a:rPr>
              <a:t>Galactic Center</a:t>
            </a:r>
            <a:endParaRPr kumimoji="1" lang="ja-JP" alt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8596" y="5357826"/>
            <a:ext cx="4214842" cy="101566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Tahoma" pitchFamily="34" charset="0"/>
                <a:cs typeface="Tahoma" pitchFamily="34" charset="0"/>
              </a:rPr>
              <a:t>The trajectories of protons are affected by the nearest field reversals of GMF.</a:t>
            </a:r>
            <a:endParaRPr kumimoji="1" lang="ja-JP" altLang="en-US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29388" y="1714488"/>
            <a:ext cx="642942" cy="282573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en-US" altLang="ja-JP" sz="1600" dirty="0" smtClean="0">
                <a:latin typeface="Tahoma" pitchFamily="34" charset="0"/>
                <a:cs typeface="Tahoma" pitchFamily="34" charset="0"/>
              </a:rPr>
              <a:t>AS-A</a:t>
            </a:r>
            <a:endParaRPr kumimoji="1" lang="ja-JP" alt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15008" y="1714488"/>
            <a:ext cx="642942" cy="28257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en-US" altLang="ja-JP" sz="1600" dirty="0" smtClean="0">
                <a:latin typeface="Tahoma" pitchFamily="34" charset="0"/>
                <a:cs typeface="Tahoma" pitchFamily="34" charset="0"/>
              </a:rPr>
              <a:t>AS-S</a:t>
            </a:r>
            <a:endParaRPr kumimoji="1" lang="ja-JP" alt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29388" y="1357298"/>
            <a:ext cx="642942" cy="282573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en-US" altLang="ja-JP" sz="1600" dirty="0" smtClean="0">
                <a:latin typeface="Tahoma" pitchFamily="34" charset="0"/>
                <a:cs typeface="Tahoma" pitchFamily="34" charset="0"/>
              </a:rPr>
              <a:t>BS-A</a:t>
            </a:r>
            <a:endParaRPr kumimoji="1" lang="ja-JP" alt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15008" y="1357298"/>
            <a:ext cx="642942" cy="2825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en-US" altLang="ja-JP" sz="1600" dirty="0" smtClean="0">
                <a:latin typeface="Tahoma" pitchFamily="34" charset="0"/>
                <a:cs typeface="Tahoma" pitchFamily="34" charset="0"/>
              </a:rPr>
              <a:t>BS-S</a:t>
            </a:r>
            <a:endParaRPr kumimoji="1" lang="ja-JP" alt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715140" y="3571876"/>
            <a:ext cx="928694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ja-JP" sz="1400" dirty="0" smtClean="0">
                <a:latin typeface="Tahoma" pitchFamily="34" charset="0"/>
                <a:cs typeface="Tahoma" pitchFamily="34" charset="0"/>
              </a:rPr>
              <a:t>x [</a:t>
            </a:r>
            <a:r>
              <a:rPr lang="en-US" altLang="ja-JP" sz="1400" dirty="0" err="1" smtClean="0">
                <a:latin typeface="Tahoma" pitchFamily="34" charset="0"/>
                <a:cs typeface="Tahoma" pitchFamily="34" charset="0"/>
              </a:rPr>
              <a:t>kpc</a:t>
            </a:r>
            <a:r>
              <a:rPr lang="en-US" altLang="ja-JP" sz="1400" dirty="0" smtClean="0">
                <a:latin typeface="Tahoma" pitchFamily="34" charset="0"/>
                <a:cs typeface="Tahoma" pitchFamily="34" charset="0"/>
              </a:rPr>
              <a:t>]</a:t>
            </a:r>
            <a:endParaRPr kumimoji="1" lang="ja-JP" alt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143108" y="4929198"/>
            <a:ext cx="928694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ja-JP" sz="1400" dirty="0" smtClean="0">
                <a:latin typeface="Tahoma" pitchFamily="34" charset="0"/>
                <a:cs typeface="Tahoma" pitchFamily="34" charset="0"/>
              </a:rPr>
              <a:t>x [</a:t>
            </a:r>
            <a:r>
              <a:rPr lang="en-US" altLang="ja-JP" sz="1400" dirty="0" err="1" smtClean="0">
                <a:latin typeface="Tahoma" pitchFamily="34" charset="0"/>
                <a:cs typeface="Tahoma" pitchFamily="34" charset="0"/>
              </a:rPr>
              <a:t>kpc</a:t>
            </a:r>
            <a:r>
              <a:rPr lang="en-US" altLang="ja-JP" sz="1400" dirty="0" smtClean="0">
                <a:latin typeface="Tahoma" pitchFamily="34" charset="0"/>
                <a:cs typeface="Tahoma" pitchFamily="34" charset="0"/>
              </a:rPr>
              <a:t>]</a:t>
            </a:r>
            <a:endParaRPr kumimoji="1" lang="ja-JP" alt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715140" y="6286520"/>
            <a:ext cx="928694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ja-JP" sz="1400" dirty="0" smtClean="0">
                <a:latin typeface="Tahoma" pitchFamily="34" charset="0"/>
                <a:cs typeface="Tahoma" pitchFamily="34" charset="0"/>
              </a:rPr>
              <a:t>x [</a:t>
            </a:r>
            <a:r>
              <a:rPr lang="en-US" altLang="ja-JP" sz="1400" dirty="0" err="1" smtClean="0">
                <a:latin typeface="Tahoma" pitchFamily="34" charset="0"/>
                <a:cs typeface="Tahoma" pitchFamily="34" charset="0"/>
              </a:rPr>
              <a:t>kpc</a:t>
            </a:r>
            <a:r>
              <a:rPr lang="en-US" altLang="ja-JP" sz="1400" dirty="0" smtClean="0">
                <a:latin typeface="Tahoma" pitchFamily="34" charset="0"/>
                <a:cs typeface="Tahoma" pitchFamily="34" charset="0"/>
              </a:rPr>
              <a:t>]</a:t>
            </a:r>
            <a:endParaRPr kumimoji="1" lang="ja-JP" alt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14282" y="3571876"/>
            <a:ext cx="928694" cy="21544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ja-JP" sz="1400" dirty="0" smtClean="0">
                <a:latin typeface="Tahoma" pitchFamily="34" charset="0"/>
                <a:cs typeface="Tahoma" pitchFamily="34" charset="0"/>
              </a:rPr>
              <a:t>z [</a:t>
            </a:r>
            <a:r>
              <a:rPr lang="en-US" altLang="ja-JP" sz="1400" dirty="0" err="1" smtClean="0">
                <a:latin typeface="Tahoma" pitchFamily="34" charset="0"/>
                <a:cs typeface="Tahoma" pitchFamily="34" charset="0"/>
              </a:rPr>
              <a:t>kpc</a:t>
            </a:r>
            <a:r>
              <a:rPr lang="en-US" altLang="ja-JP" sz="1400" dirty="0" smtClean="0">
                <a:latin typeface="Tahoma" pitchFamily="34" charset="0"/>
                <a:cs typeface="Tahoma" pitchFamily="34" charset="0"/>
              </a:rPr>
              <a:t>]</a:t>
            </a:r>
            <a:endParaRPr kumimoji="1" lang="ja-JP" alt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86314" y="5000636"/>
            <a:ext cx="928694" cy="21544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ja-JP" sz="1400" dirty="0" smtClean="0">
                <a:latin typeface="Tahoma" pitchFamily="34" charset="0"/>
                <a:cs typeface="Tahoma" pitchFamily="34" charset="0"/>
              </a:rPr>
              <a:t>z [</a:t>
            </a:r>
            <a:r>
              <a:rPr lang="en-US" altLang="ja-JP" sz="1400" dirty="0" err="1" smtClean="0">
                <a:latin typeface="Tahoma" pitchFamily="34" charset="0"/>
                <a:cs typeface="Tahoma" pitchFamily="34" charset="0"/>
              </a:rPr>
              <a:t>kpc</a:t>
            </a:r>
            <a:r>
              <a:rPr lang="en-US" altLang="ja-JP" sz="1400" dirty="0" smtClean="0">
                <a:latin typeface="Tahoma" pitchFamily="34" charset="0"/>
                <a:cs typeface="Tahoma" pitchFamily="34" charset="0"/>
              </a:rPr>
              <a:t>]</a:t>
            </a:r>
            <a:endParaRPr kumimoji="1" lang="ja-JP" alt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14876" y="2285992"/>
            <a:ext cx="928694" cy="21544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ja-JP" sz="1400" dirty="0" smtClean="0">
                <a:latin typeface="Tahoma" pitchFamily="34" charset="0"/>
                <a:cs typeface="Tahoma" pitchFamily="34" charset="0"/>
              </a:rPr>
              <a:t>z [</a:t>
            </a:r>
            <a:r>
              <a:rPr lang="en-US" altLang="ja-JP" sz="1400" dirty="0" err="1" smtClean="0">
                <a:latin typeface="Tahoma" pitchFamily="34" charset="0"/>
                <a:cs typeface="Tahoma" pitchFamily="34" charset="0"/>
              </a:rPr>
              <a:t>kpc</a:t>
            </a:r>
            <a:r>
              <a:rPr lang="en-US" altLang="ja-JP" sz="1400" dirty="0" smtClean="0">
                <a:latin typeface="Tahoma" pitchFamily="34" charset="0"/>
                <a:cs typeface="Tahoma" pitchFamily="34" charset="0"/>
              </a:rPr>
              <a:t>]</a:t>
            </a:r>
            <a:endParaRPr kumimoji="1" lang="ja-JP" altLang="en-US" sz="14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4" name="直線コネクタ 23"/>
          <p:cNvCxnSpPr>
            <a:stCxn id="11" idx="2"/>
            <a:endCxn id="8" idx="0"/>
          </p:cNvCxnSpPr>
          <p:nvPr/>
        </p:nvCxnSpPr>
        <p:spPr>
          <a:xfrm rot="16200000" flipH="1">
            <a:off x="1855767" y="2855906"/>
            <a:ext cx="1503377" cy="714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11" idx="2"/>
            <a:endCxn id="10" idx="2"/>
          </p:cNvCxnSpPr>
          <p:nvPr/>
        </p:nvCxnSpPr>
        <p:spPr>
          <a:xfrm rot="16200000" flipH="1">
            <a:off x="3641717" y="1069956"/>
            <a:ext cx="788997" cy="29289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1" idx="2"/>
            <a:endCxn id="9" idx="1"/>
          </p:cNvCxnSpPr>
          <p:nvPr/>
        </p:nvCxnSpPr>
        <p:spPr>
          <a:xfrm rot="16200000" flipH="1">
            <a:off x="2605866" y="2105807"/>
            <a:ext cx="2881623" cy="29498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円/楕円 27"/>
          <p:cNvSpPr/>
          <p:nvPr/>
        </p:nvSpPr>
        <p:spPr>
          <a:xfrm>
            <a:off x="6858016" y="2857496"/>
            <a:ext cx="142876" cy="1428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3214678" y="3643314"/>
            <a:ext cx="142876" cy="1428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6357950" y="5000636"/>
            <a:ext cx="142876" cy="14287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643306" y="1428736"/>
            <a:ext cx="857256" cy="28257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en-US" altLang="ja-JP" sz="1600" dirty="0" smtClean="0">
                <a:latin typeface="Tahoma" pitchFamily="34" charset="0"/>
                <a:cs typeface="Tahoma" pitchFamily="34" charset="0"/>
              </a:rPr>
              <a:t>Earth</a:t>
            </a:r>
            <a:endParaRPr kumimoji="1" lang="ja-JP" altLang="en-US" sz="16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9" name="直線コネクタ 38"/>
          <p:cNvCxnSpPr>
            <a:stCxn id="35" idx="2"/>
            <a:endCxn id="28" idx="1"/>
          </p:cNvCxnSpPr>
          <p:nvPr/>
        </p:nvCxnSpPr>
        <p:spPr>
          <a:xfrm rot="16200000" flipH="1">
            <a:off x="4891882" y="891361"/>
            <a:ext cx="1167111" cy="2807006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35" idx="2"/>
            <a:endCxn id="30" idx="1"/>
          </p:cNvCxnSpPr>
          <p:nvPr/>
        </p:nvCxnSpPr>
        <p:spPr>
          <a:xfrm rot="16200000" flipH="1">
            <a:off x="3570279" y="2212964"/>
            <a:ext cx="3310251" cy="230694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>
            <a:endCxn id="29" idx="0"/>
          </p:cNvCxnSpPr>
          <p:nvPr/>
        </p:nvCxnSpPr>
        <p:spPr>
          <a:xfrm rot="5400000">
            <a:off x="2714614" y="2285992"/>
            <a:ext cx="1928825" cy="785819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円/楕円 50"/>
          <p:cNvSpPr/>
          <p:nvPr/>
        </p:nvSpPr>
        <p:spPr>
          <a:xfrm>
            <a:off x="7572396" y="1785926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3" name="直線コネクタ 52"/>
          <p:cNvCxnSpPr/>
          <p:nvPr/>
        </p:nvCxnSpPr>
        <p:spPr>
          <a:xfrm rot="5400000">
            <a:off x="6680215" y="2106603"/>
            <a:ext cx="1643074" cy="158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円/楕円 53"/>
          <p:cNvSpPr/>
          <p:nvPr/>
        </p:nvSpPr>
        <p:spPr>
          <a:xfrm>
            <a:off x="6786578" y="2071678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6" name="直線コネクタ 55"/>
          <p:cNvCxnSpPr>
            <a:stCxn id="51" idx="1"/>
            <a:endCxn id="51" idx="5"/>
          </p:cNvCxnSpPr>
          <p:nvPr/>
        </p:nvCxnSpPr>
        <p:spPr>
          <a:xfrm rot="16200000" flipH="1">
            <a:off x="7603782" y="1817312"/>
            <a:ext cx="151542" cy="1515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stCxn id="51" idx="7"/>
            <a:endCxn id="51" idx="3"/>
          </p:cNvCxnSpPr>
          <p:nvPr/>
        </p:nvCxnSpPr>
        <p:spPr>
          <a:xfrm rot="16200000" flipH="1" flipV="1">
            <a:off x="7603782" y="1817312"/>
            <a:ext cx="151542" cy="1515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円/楕円 60"/>
          <p:cNvSpPr/>
          <p:nvPr/>
        </p:nvSpPr>
        <p:spPr>
          <a:xfrm>
            <a:off x="6858016" y="2143116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7572396" y="2071678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7643834" y="2143116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8" name="直線コネクタ 67"/>
          <p:cNvCxnSpPr/>
          <p:nvPr/>
        </p:nvCxnSpPr>
        <p:spPr>
          <a:xfrm rot="5400000">
            <a:off x="5822959" y="5106999"/>
            <a:ext cx="2071702" cy="158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 rot="5400000">
            <a:off x="1965307" y="3749677"/>
            <a:ext cx="2214578" cy="158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円/楕円 42"/>
          <p:cNvSpPr/>
          <p:nvPr/>
        </p:nvSpPr>
        <p:spPr>
          <a:xfrm>
            <a:off x="3214678" y="3286124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6215074" y="5500702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6215074" y="5786454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6572264" y="4429132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7000892" y="4143380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7000892" y="4429132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7000892" y="5786454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7000892" y="5500702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2500298" y="4357694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2500298" y="4643446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3214678" y="4286256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3214678" y="4572008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2571736" y="4714884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3286116" y="4357694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3286116" y="3357562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7072330" y="5572140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7072330" y="4500570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6286512" y="5572140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6643702" y="4500570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7858148" y="1785926"/>
            <a:ext cx="2857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400" dirty="0" smtClean="0">
                <a:latin typeface="Tahoma" pitchFamily="34" charset="0"/>
                <a:cs typeface="Tahoma" pitchFamily="34" charset="0"/>
              </a:rPr>
              <a:t>BS</a:t>
            </a:r>
            <a:endParaRPr kumimoji="1" lang="ja-JP" alt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7858148" y="2071678"/>
            <a:ext cx="2857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400" dirty="0" smtClean="0">
                <a:latin typeface="Tahoma" pitchFamily="34" charset="0"/>
                <a:cs typeface="Tahoma" pitchFamily="34" charset="0"/>
              </a:rPr>
              <a:t>A</a:t>
            </a:r>
            <a:r>
              <a:rPr kumimoji="1" lang="en-US" altLang="ja-JP" sz="1400" dirty="0" smtClean="0">
                <a:latin typeface="Tahoma" pitchFamily="34" charset="0"/>
                <a:cs typeface="Tahoma" pitchFamily="34" charset="0"/>
              </a:rPr>
              <a:t>S</a:t>
            </a:r>
            <a:endParaRPr kumimoji="1" lang="ja-JP" alt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7286644" y="4429132"/>
            <a:ext cx="2857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400" dirty="0" smtClean="0">
                <a:latin typeface="Tahoma" pitchFamily="34" charset="0"/>
                <a:cs typeface="Tahoma" pitchFamily="34" charset="0"/>
              </a:rPr>
              <a:t>A</a:t>
            </a:r>
            <a:r>
              <a:rPr kumimoji="1" lang="en-US" altLang="ja-JP" sz="1400" dirty="0" smtClean="0">
                <a:latin typeface="Tahoma" pitchFamily="34" charset="0"/>
                <a:cs typeface="Tahoma" pitchFamily="34" charset="0"/>
              </a:rPr>
              <a:t>S</a:t>
            </a:r>
            <a:endParaRPr kumimoji="1" lang="ja-JP" alt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7286644" y="4143380"/>
            <a:ext cx="2857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400" dirty="0" smtClean="0">
                <a:latin typeface="Tahoma" pitchFamily="34" charset="0"/>
                <a:cs typeface="Tahoma" pitchFamily="34" charset="0"/>
              </a:rPr>
              <a:t>BS</a:t>
            </a:r>
            <a:endParaRPr kumimoji="1" lang="ja-JP" alt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6500826" y="5500702"/>
            <a:ext cx="2857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400" dirty="0" smtClean="0">
                <a:latin typeface="Tahoma" pitchFamily="34" charset="0"/>
                <a:cs typeface="Tahoma" pitchFamily="34" charset="0"/>
              </a:rPr>
              <a:t>S</a:t>
            </a:r>
            <a:endParaRPr kumimoji="1" lang="ja-JP" alt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6500826" y="5786454"/>
            <a:ext cx="2857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400" dirty="0" smtClean="0">
                <a:latin typeface="Tahoma" pitchFamily="34" charset="0"/>
                <a:cs typeface="Tahoma" pitchFamily="34" charset="0"/>
              </a:rPr>
              <a:t>A</a:t>
            </a:r>
            <a:endParaRPr kumimoji="1" lang="ja-JP" alt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3500430" y="4286256"/>
            <a:ext cx="2857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400" dirty="0" smtClean="0">
                <a:latin typeface="Tahoma" pitchFamily="34" charset="0"/>
                <a:cs typeface="Tahoma" pitchFamily="34" charset="0"/>
              </a:rPr>
              <a:t>S</a:t>
            </a:r>
            <a:endParaRPr kumimoji="1" lang="ja-JP" alt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3500430" y="4572008"/>
            <a:ext cx="2857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400" dirty="0" smtClean="0">
                <a:latin typeface="Tahoma" pitchFamily="34" charset="0"/>
                <a:cs typeface="Tahoma" pitchFamily="34" charset="0"/>
              </a:rPr>
              <a:t>A</a:t>
            </a:r>
            <a:endParaRPr kumimoji="1" lang="ja-JP" altLang="en-US" sz="14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84" name="直線コネクタ 83"/>
          <p:cNvCxnSpPr>
            <a:stCxn id="57" idx="1"/>
            <a:endCxn id="57" idx="5"/>
          </p:cNvCxnSpPr>
          <p:nvPr/>
        </p:nvCxnSpPr>
        <p:spPr>
          <a:xfrm rot="16200000" flipH="1">
            <a:off x="2531684" y="4389080"/>
            <a:ext cx="151542" cy="1515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>
            <a:stCxn id="62" idx="1"/>
            <a:endCxn id="62" idx="5"/>
          </p:cNvCxnSpPr>
          <p:nvPr/>
        </p:nvCxnSpPr>
        <p:spPr>
          <a:xfrm rot="16200000" flipH="1">
            <a:off x="3246064" y="4603394"/>
            <a:ext cx="151542" cy="1515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>
            <a:stCxn id="49" idx="1"/>
            <a:endCxn id="49" idx="5"/>
          </p:cNvCxnSpPr>
          <p:nvPr/>
        </p:nvCxnSpPr>
        <p:spPr>
          <a:xfrm rot="16200000" flipH="1">
            <a:off x="7032278" y="4174766"/>
            <a:ext cx="151542" cy="1515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>
            <a:stCxn id="52" idx="1"/>
            <a:endCxn id="52" idx="5"/>
          </p:cNvCxnSpPr>
          <p:nvPr/>
        </p:nvCxnSpPr>
        <p:spPr>
          <a:xfrm rot="16200000" flipH="1">
            <a:off x="7032278" y="5817840"/>
            <a:ext cx="151542" cy="1515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>
            <a:stCxn id="47" idx="1"/>
            <a:endCxn id="47" idx="5"/>
          </p:cNvCxnSpPr>
          <p:nvPr/>
        </p:nvCxnSpPr>
        <p:spPr>
          <a:xfrm rot="16200000" flipH="1">
            <a:off x="6246460" y="5817840"/>
            <a:ext cx="151542" cy="1515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>
            <a:stCxn id="57" idx="7"/>
            <a:endCxn id="57" idx="3"/>
          </p:cNvCxnSpPr>
          <p:nvPr/>
        </p:nvCxnSpPr>
        <p:spPr>
          <a:xfrm rot="16200000" flipH="1" flipV="1">
            <a:off x="2531684" y="4389080"/>
            <a:ext cx="151542" cy="1515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>
            <a:stCxn id="62" idx="7"/>
            <a:endCxn id="62" idx="3"/>
          </p:cNvCxnSpPr>
          <p:nvPr/>
        </p:nvCxnSpPr>
        <p:spPr>
          <a:xfrm rot="16200000" flipH="1" flipV="1">
            <a:off x="3246064" y="4603394"/>
            <a:ext cx="151542" cy="1515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>
            <a:stCxn id="47" idx="7"/>
            <a:endCxn id="47" idx="3"/>
          </p:cNvCxnSpPr>
          <p:nvPr/>
        </p:nvCxnSpPr>
        <p:spPr>
          <a:xfrm rot="16200000" flipH="1" flipV="1">
            <a:off x="6246460" y="5817840"/>
            <a:ext cx="151542" cy="1515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>
            <a:stCxn id="49" idx="7"/>
            <a:endCxn id="49" idx="3"/>
          </p:cNvCxnSpPr>
          <p:nvPr/>
        </p:nvCxnSpPr>
        <p:spPr>
          <a:xfrm rot="16200000" flipH="1" flipV="1">
            <a:off x="7032278" y="4174766"/>
            <a:ext cx="151542" cy="1515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>
            <a:stCxn id="52" idx="7"/>
            <a:endCxn id="52" idx="3"/>
          </p:cNvCxnSpPr>
          <p:nvPr/>
        </p:nvCxnSpPr>
        <p:spPr>
          <a:xfrm rot="16200000" flipH="1" flipV="1">
            <a:off x="7032278" y="5817840"/>
            <a:ext cx="151542" cy="1515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テキスト ボックス 118"/>
          <p:cNvSpPr txBox="1"/>
          <p:nvPr/>
        </p:nvSpPr>
        <p:spPr>
          <a:xfrm>
            <a:off x="7286644" y="5357826"/>
            <a:ext cx="5000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400" dirty="0" smtClean="0">
                <a:latin typeface="Tahoma" pitchFamily="34" charset="0"/>
                <a:cs typeface="Tahoma" pitchFamily="34" charset="0"/>
              </a:rPr>
              <a:t>BS-A</a:t>
            </a:r>
          </a:p>
          <a:p>
            <a:r>
              <a:rPr lang="en-US" altLang="ja-JP" sz="1400" dirty="0" smtClean="0">
                <a:latin typeface="Tahoma" pitchFamily="34" charset="0"/>
                <a:cs typeface="Tahoma" pitchFamily="34" charset="0"/>
              </a:rPr>
              <a:t>AS-S</a:t>
            </a:r>
            <a:endParaRPr kumimoji="1" lang="ja-JP" alt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7286644" y="5712757"/>
            <a:ext cx="5000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400" dirty="0" smtClean="0">
                <a:latin typeface="Tahoma" pitchFamily="34" charset="0"/>
                <a:cs typeface="Tahoma" pitchFamily="34" charset="0"/>
              </a:rPr>
              <a:t>BS-S</a:t>
            </a:r>
          </a:p>
          <a:p>
            <a:r>
              <a:rPr lang="en-US" altLang="ja-JP" sz="1400" dirty="0" smtClean="0">
                <a:latin typeface="Tahoma" pitchFamily="34" charset="0"/>
                <a:cs typeface="Tahoma" pitchFamily="34" charset="0"/>
              </a:rPr>
              <a:t>AS-A</a:t>
            </a:r>
            <a:endParaRPr kumimoji="1" lang="ja-JP" alt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2714612" y="4214818"/>
            <a:ext cx="5000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400" dirty="0" smtClean="0">
                <a:latin typeface="Tahoma" pitchFamily="34" charset="0"/>
                <a:cs typeface="Tahoma" pitchFamily="34" charset="0"/>
              </a:rPr>
              <a:t>BS-S</a:t>
            </a:r>
          </a:p>
          <a:p>
            <a:r>
              <a:rPr lang="en-US" altLang="ja-JP" sz="1400" dirty="0" smtClean="0">
                <a:latin typeface="Tahoma" pitchFamily="34" charset="0"/>
                <a:cs typeface="Tahoma" pitchFamily="34" charset="0"/>
              </a:rPr>
              <a:t>AS-A</a:t>
            </a:r>
            <a:endParaRPr kumimoji="1" lang="ja-JP" alt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2714612" y="4643446"/>
            <a:ext cx="5000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400" dirty="0" smtClean="0">
                <a:latin typeface="Tahoma" pitchFamily="34" charset="0"/>
                <a:cs typeface="Tahoma" pitchFamily="34" charset="0"/>
              </a:rPr>
              <a:t>BS-A</a:t>
            </a:r>
          </a:p>
          <a:p>
            <a:r>
              <a:rPr lang="en-US" altLang="ja-JP" sz="1400" dirty="0" smtClean="0">
                <a:latin typeface="Tahoma" pitchFamily="34" charset="0"/>
                <a:cs typeface="Tahoma" pitchFamily="34" charset="0"/>
              </a:rPr>
              <a:t>AS-S</a:t>
            </a:r>
            <a:endParaRPr kumimoji="1" lang="ja-JP" altLang="en-US" sz="14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Deflection of Protons by GMF</a:t>
            </a: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High Energy Astrophysics 2009 @ KEK, Tsukuba, Nov. 11, 2009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631A-83E3-4A0F-88E1-429C6ACE6E9E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52600"/>
            <a:ext cx="7772400" cy="3876106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6172200" y="1447800"/>
            <a:ext cx="274320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>
                <a:latin typeface="Tahoma"/>
                <a:cs typeface="Tahoma"/>
              </a:rPr>
              <a:t>E</a:t>
            </a:r>
            <a:r>
              <a:rPr kumimoji="1" lang="en-US" altLang="ja-JP" baseline="-25000" dirty="0" err="1" smtClean="0">
                <a:latin typeface="Tahoma"/>
                <a:cs typeface="Tahoma"/>
              </a:rPr>
              <a:t>p</a:t>
            </a:r>
            <a:r>
              <a:rPr kumimoji="1" lang="en-US" altLang="ja-JP" dirty="0" smtClean="0">
                <a:latin typeface="Tahoma"/>
                <a:cs typeface="Tahoma"/>
              </a:rPr>
              <a:t>=10</a:t>
            </a:r>
            <a:r>
              <a:rPr kumimoji="1" lang="en-US" altLang="ja-JP" baseline="30000" dirty="0" smtClean="0">
                <a:latin typeface="Tahoma"/>
                <a:cs typeface="Tahoma"/>
              </a:rPr>
              <a:t>19.8</a:t>
            </a:r>
            <a:r>
              <a:rPr kumimoji="1" lang="en-US" altLang="ja-JP" dirty="0" smtClean="0">
                <a:latin typeface="Tahoma"/>
                <a:cs typeface="Tahoma"/>
              </a:rPr>
              <a:t>eV=6.3x10</a:t>
            </a:r>
            <a:r>
              <a:rPr kumimoji="1" lang="en-US" altLang="ja-JP" baseline="30000" dirty="0" smtClean="0">
                <a:latin typeface="Tahoma"/>
                <a:cs typeface="Tahoma"/>
              </a:rPr>
              <a:t>19</a:t>
            </a:r>
            <a:r>
              <a:rPr kumimoji="1" lang="en-US" altLang="ja-JP" dirty="0" smtClean="0">
                <a:latin typeface="Tahoma"/>
                <a:cs typeface="Tahoma"/>
              </a:rPr>
              <a:t>eV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43000" y="55626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kumimoji="1" lang="en-US" altLang="ja-JP" dirty="0" smtClean="0">
                <a:latin typeface="Tahoma"/>
                <a:cs typeface="Tahoma"/>
              </a:rPr>
              <a:t> </a:t>
            </a:r>
            <a:r>
              <a:rPr lang="en-US" altLang="ja-JP" dirty="0" smtClean="0">
                <a:latin typeface="Tahoma"/>
                <a:cs typeface="Tahoma"/>
              </a:rPr>
              <a:t>The pattern of HEP deflection angles is quite different between the AS and BS models, which depends on field reversals. </a:t>
            </a:r>
          </a:p>
          <a:p>
            <a:pPr>
              <a:buFont typeface="Wingdings" charset="2"/>
              <a:buChar char="Ø"/>
            </a:pPr>
            <a:r>
              <a:rPr kumimoji="1" lang="en-US" altLang="ja-JP" dirty="0" smtClean="0">
                <a:latin typeface="Tahoma"/>
                <a:cs typeface="Tahoma"/>
              </a:rPr>
              <a:t> The difference is more prominent in the northern sky.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Simulation</a:t>
            </a: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High Energy Astrophysics 2009 @ KEK, Tsukuba, Nov. 11, 2009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631A-83E3-4A0F-88E1-429C6ACE6E9E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4800" y="1295400"/>
            <a:ext cx="8610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000" dirty="0" smtClean="0">
                <a:latin typeface="Tahoma"/>
                <a:cs typeface="Tahoma"/>
              </a:rPr>
              <a:t>Set models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US" altLang="ja-JP" sz="2000" dirty="0" smtClean="0">
                <a:latin typeface="Tahoma"/>
                <a:cs typeface="Tahoma"/>
              </a:rPr>
              <a:t>Source model</a:t>
            </a:r>
          </a:p>
          <a:p>
            <a:pPr marL="1371600" lvl="2" indent="-457200">
              <a:buFont typeface="Wingdings" charset="2"/>
              <a:buChar char="Ø"/>
            </a:pPr>
            <a:r>
              <a:rPr lang="en-US" altLang="ja-JP" sz="2000" dirty="0" smtClean="0">
                <a:latin typeface="Tahoma"/>
                <a:cs typeface="Tahoma"/>
              </a:rPr>
              <a:t>Sources are distributed following LSS actually observed</a:t>
            </a:r>
          </a:p>
          <a:p>
            <a:pPr marL="1371600" lvl="2" indent="-457200">
              <a:buFont typeface="Wingdings" charset="2"/>
              <a:buChar char="Ø"/>
            </a:pPr>
            <a:r>
              <a:rPr lang="en-US" altLang="ja-JP" sz="2000" dirty="0" smtClean="0">
                <a:latin typeface="Tahoma"/>
                <a:cs typeface="Tahoma"/>
              </a:rPr>
              <a:t>All sources emit HE protons persistently with the same power</a:t>
            </a:r>
          </a:p>
          <a:p>
            <a:pPr marL="1371600" lvl="2" indent="-457200">
              <a:buFont typeface="Wingdings" charset="2"/>
              <a:buChar char="Ø"/>
            </a:pPr>
            <a:r>
              <a:rPr lang="en-US" altLang="ja-JP" sz="2000" dirty="0" smtClean="0">
                <a:latin typeface="Tahoma"/>
                <a:cs typeface="Tahoma"/>
              </a:rPr>
              <a:t>The number density of HECR sources, n</a:t>
            </a:r>
            <a:r>
              <a:rPr lang="en-US" altLang="ja-JP" sz="2000" baseline="-25000" dirty="0" smtClean="0">
                <a:latin typeface="Tahoma"/>
                <a:cs typeface="Tahoma"/>
              </a:rPr>
              <a:t>s</a:t>
            </a:r>
            <a:r>
              <a:rPr lang="en-US" altLang="ja-JP" sz="2000" dirty="0" smtClean="0">
                <a:latin typeface="Tahoma"/>
                <a:cs typeface="Tahoma"/>
              </a:rPr>
              <a:t>, is 10</a:t>
            </a:r>
            <a:r>
              <a:rPr lang="en-US" altLang="ja-JP" sz="2000" baseline="30000" dirty="0" smtClean="0">
                <a:latin typeface="Tahoma"/>
                <a:cs typeface="Tahoma"/>
              </a:rPr>
              <a:t>-4</a:t>
            </a:r>
            <a:r>
              <a:rPr lang="en-US" altLang="ja-JP" sz="2000" dirty="0" smtClean="0">
                <a:latin typeface="Tahoma"/>
                <a:cs typeface="Tahoma"/>
              </a:rPr>
              <a:t> or 10</a:t>
            </a:r>
            <a:r>
              <a:rPr lang="en-US" altLang="ja-JP" sz="2000" baseline="30000" dirty="0" smtClean="0">
                <a:latin typeface="Tahoma"/>
                <a:cs typeface="Tahoma"/>
              </a:rPr>
              <a:t>-5</a:t>
            </a:r>
            <a:r>
              <a:rPr lang="en-US" altLang="ja-JP" sz="2000" dirty="0" smtClean="0">
                <a:latin typeface="Tahoma"/>
                <a:cs typeface="Tahoma"/>
              </a:rPr>
              <a:t>Mpc</a:t>
            </a:r>
            <a:r>
              <a:rPr lang="en-US" altLang="ja-JP" sz="2000" baseline="30000" dirty="0" smtClean="0">
                <a:latin typeface="Tahoma"/>
                <a:cs typeface="Tahoma"/>
              </a:rPr>
              <a:t>-3</a:t>
            </a:r>
            <a:r>
              <a:rPr lang="en-US" altLang="ja-JP" sz="2000" dirty="0" smtClean="0">
                <a:latin typeface="Tahoma"/>
                <a:cs typeface="Tahoma"/>
              </a:rPr>
              <a:t> </a:t>
            </a:r>
          </a:p>
          <a:p>
            <a:pPr marL="1371600" lvl="2" indent="-457200">
              <a:buFont typeface="Wingdings" charset="2"/>
              <a:buChar char="Ø"/>
            </a:pPr>
            <a:r>
              <a:rPr lang="en-US" altLang="ja-JP" sz="2000" dirty="0" smtClean="0">
                <a:latin typeface="Tahoma"/>
                <a:cs typeface="Tahoma"/>
              </a:rPr>
              <a:t>Injection spectrum is ∝E</a:t>
            </a:r>
            <a:r>
              <a:rPr lang="en-US" altLang="ja-JP" sz="2000" baseline="30000" dirty="0" smtClean="0">
                <a:latin typeface="Tahoma"/>
                <a:cs typeface="Tahoma"/>
              </a:rPr>
              <a:t>-2.6</a:t>
            </a:r>
          </a:p>
          <a:p>
            <a:pPr marL="1371600" lvl="2" indent="-457200">
              <a:buFont typeface="Wingdings" charset="2"/>
              <a:buChar char="Ø"/>
            </a:pPr>
            <a:r>
              <a:rPr lang="en-US" altLang="ja-JP" sz="2000" dirty="0" smtClean="0">
                <a:latin typeface="Tahoma"/>
                <a:cs typeface="Tahoma"/>
              </a:rPr>
              <a:t>Consider 100 source distribution for each n</a:t>
            </a:r>
            <a:r>
              <a:rPr lang="en-US" altLang="ja-JP" sz="2000" baseline="-25000" dirty="0" smtClean="0">
                <a:latin typeface="Tahoma"/>
                <a:cs typeface="Tahoma"/>
              </a:rPr>
              <a:t>s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US" altLang="ja-JP" sz="2000" dirty="0" smtClean="0">
                <a:latin typeface="Tahoma"/>
                <a:cs typeface="Tahoma"/>
              </a:rPr>
              <a:t>Cosmic magnetic fields : the 4 GMF models</a:t>
            </a:r>
          </a:p>
          <a:p>
            <a:pPr marL="914400" lvl="1" indent="-457200"/>
            <a:endParaRPr lang="en-US" altLang="ja-JP" sz="2000" dirty="0" smtClean="0">
              <a:latin typeface="Tahoma"/>
              <a:cs typeface="Tahom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000" dirty="0" smtClean="0">
                <a:latin typeface="Tahoma"/>
                <a:cs typeface="Tahoma"/>
              </a:rPr>
              <a:t>Calculate one arrival distribution of protons from a source distribution taking the propagation of protons in Galactic space into account.</a:t>
            </a:r>
          </a:p>
          <a:p>
            <a:pPr marL="457200" indent="-457200">
              <a:buFont typeface="+mj-lt"/>
              <a:buAutoNum type="arabicPeriod"/>
            </a:pPr>
            <a:endParaRPr lang="en-US" altLang="ja-JP" sz="2000" dirty="0" smtClean="0">
              <a:latin typeface="Tahoma"/>
              <a:cs typeface="Tahom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000" dirty="0" smtClean="0">
                <a:latin typeface="Tahoma"/>
                <a:cs typeface="Tahoma"/>
              </a:rPr>
              <a:t>Calculate a cross-correlation function between the simulated events and their sources.</a:t>
            </a:r>
          </a:p>
          <a:p>
            <a:pPr marL="457200" indent="-457200">
              <a:buFont typeface="+mj-lt"/>
              <a:buAutoNum type="arabicPeriod"/>
            </a:pPr>
            <a:endParaRPr lang="en-US" altLang="ja-JP" sz="2000" dirty="0" smtClean="0">
              <a:latin typeface="Tahoma"/>
              <a:cs typeface="Tahom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000" dirty="0" smtClean="0">
                <a:latin typeface="Tahoma"/>
                <a:cs typeface="Tahoma"/>
              </a:rPr>
              <a:t>3. is repeated 100 times and we calculate the average and variance of the 100 cross-correlation functions.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Effect of GMF to correlation</a:t>
            </a: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High Energy Astrophysics 2009 @ KEK, Tsukuba, Nov. 11, 2009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631A-83E3-4A0F-88E1-429C6ACE6E9E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rcRect l="51075"/>
          <a:stretch>
            <a:fillRect/>
          </a:stretch>
        </p:blipFill>
        <p:spPr>
          <a:xfrm>
            <a:off x="2362200" y="2272333"/>
            <a:ext cx="4473814" cy="3137867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2590800" y="5715000"/>
            <a:ext cx="4114800" cy="38100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latin typeface="Tahoma"/>
                <a:cs typeface="Tahoma"/>
              </a:rPr>
              <a:t>GMF suppresses a correlation signal.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1905000" y="1676400"/>
            <a:ext cx="175260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Tahoma"/>
                <a:cs typeface="Tahoma"/>
              </a:rPr>
              <a:t>Auger </a:t>
            </a:r>
            <a:r>
              <a:rPr lang="en-US" altLang="ja-JP" dirty="0" smtClean="0">
                <a:latin typeface="Tahoma"/>
                <a:cs typeface="Tahoma"/>
              </a:rPr>
              <a:t>aperture</a:t>
            </a:r>
            <a:endParaRPr kumimoji="1" lang="ja-JP" altLang="en-US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Status in 2007</a:t>
            </a: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High Energy Astrophysics 2009 @ KEK, Tsukuba, Nov. 11, 2009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631A-83E3-4A0F-88E1-429C6ACE6E9E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rcRect r="49873"/>
          <a:stretch>
            <a:fillRect/>
          </a:stretch>
        </p:blipFill>
        <p:spPr>
          <a:xfrm>
            <a:off x="2362200" y="1981200"/>
            <a:ext cx="4584106" cy="3157748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1981200" y="1524000"/>
            <a:ext cx="175260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Tahoma"/>
                <a:cs typeface="Tahoma"/>
              </a:rPr>
              <a:t>Auger </a:t>
            </a:r>
            <a:r>
              <a:rPr lang="en-US" altLang="ja-JP" dirty="0" smtClean="0">
                <a:latin typeface="Tahoma"/>
                <a:cs typeface="Tahoma"/>
              </a:rPr>
              <a:t>aperture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990600" y="5562600"/>
            <a:ext cx="7315200" cy="60960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charset="2"/>
              <a:buChar char="Ø"/>
            </a:pPr>
            <a:r>
              <a:rPr lang="en-US" altLang="ja-JP" dirty="0" smtClean="0">
                <a:latin typeface="Tahoma"/>
                <a:cs typeface="Tahoma"/>
              </a:rPr>
              <a:t> Predictions by the AS models are consistent with no correlation in considering ~1</a:t>
            </a:r>
            <a:r>
              <a:rPr lang="en-US" altLang="ja-JP" dirty="0" smtClean="0">
                <a:latin typeface="Symbol" charset="2"/>
                <a:cs typeface="Symbol" charset="2"/>
              </a:rPr>
              <a:t>s</a:t>
            </a:r>
            <a:r>
              <a:rPr lang="en-US" altLang="ja-JP" dirty="0" smtClean="0">
                <a:latin typeface="Tahoma"/>
                <a:cs typeface="Tahoma"/>
              </a:rPr>
              <a:t> error.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34058" y="2743200"/>
            <a:ext cx="642942" cy="285752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en-US" altLang="ja-JP" sz="1600" dirty="0" smtClean="0">
                <a:latin typeface="Tahoma" pitchFamily="34" charset="0"/>
                <a:cs typeface="Tahoma" pitchFamily="34" charset="0"/>
              </a:rPr>
              <a:t>BS-A</a:t>
            </a:r>
            <a:endParaRPr kumimoji="1" lang="ja-JP" alt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05400" y="2743200"/>
            <a:ext cx="64294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en-US" altLang="ja-JP" sz="1600" dirty="0" smtClean="0">
                <a:latin typeface="Tahoma" pitchFamily="34" charset="0"/>
                <a:cs typeface="Tahoma" pitchFamily="34" charset="0"/>
              </a:rPr>
              <a:t>BS-S</a:t>
            </a:r>
            <a:endParaRPr kumimoji="1" lang="ja-JP" alt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05400" y="3124200"/>
            <a:ext cx="642942" cy="28575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en-US" altLang="ja-JP" sz="1600" dirty="0" smtClean="0">
                <a:latin typeface="Tahoma" pitchFamily="34" charset="0"/>
                <a:cs typeface="Tahoma" pitchFamily="34" charset="0"/>
              </a:rPr>
              <a:t>AS-S</a:t>
            </a:r>
            <a:endParaRPr kumimoji="1" lang="ja-JP" alt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34058" y="3124200"/>
            <a:ext cx="642942" cy="2857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en-US" altLang="ja-JP" sz="1600" dirty="0" smtClean="0">
                <a:latin typeface="Tahoma" pitchFamily="34" charset="0"/>
                <a:cs typeface="Tahoma" pitchFamily="34" charset="0"/>
              </a:rPr>
              <a:t>AS-A</a:t>
            </a:r>
            <a:endParaRPr kumimoji="1" lang="ja-JP" altLang="en-US" sz="16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Uncertainty/errors</a:t>
            </a: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High Energy Astrophysics 2009 @ KEK, Tsukuba, Nov. 11, 2009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631A-83E3-4A0F-88E1-429C6ACE6E9E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86000"/>
            <a:ext cx="5184245" cy="3690626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381000" y="1524000"/>
            <a:ext cx="8458200" cy="68580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charset="2"/>
              <a:buChar char="Ø"/>
            </a:pPr>
            <a:r>
              <a:rPr lang="en-US" altLang="ja-JP" dirty="0" smtClean="0">
                <a:latin typeface="Tahoma"/>
                <a:cs typeface="Tahoma"/>
              </a:rPr>
              <a:t> Errors due to the finite number of events </a:t>
            </a:r>
            <a:r>
              <a:rPr lang="ja-JP" altLang="en-US" dirty="0" smtClean="0">
                <a:latin typeface="Tahoma"/>
                <a:cs typeface="Tahoma"/>
                <a:sym typeface="Wingdings"/>
              </a:rPr>
              <a:t></a:t>
            </a:r>
            <a:r>
              <a:rPr lang="en-US" altLang="ja-JP" dirty="0" smtClean="0">
                <a:latin typeface="Tahoma"/>
                <a:cs typeface="Tahoma"/>
                <a:sym typeface="Wingdings"/>
              </a:rPr>
              <a:t> reducible by accumulating events</a:t>
            </a:r>
          </a:p>
          <a:p>
            <a:pPr>
              <a:buFont typeface="Wingdings" charset="2"/>
              <a:buChar char="Ø"/>
            </a:pPr>
            <a:r>
              <a:rPr lang="en-US" altLang="ja-JP" dirty="0" smtClean="0">
                <a:latin typeface="Tahoma"/>
                <a:cs typeface="Tahoma"/>
                <a:sym typeface="Wingdings"/>
              </a:rPr>
              <a:t> Errors due to the positional uncertainty of sources </a:t>
            </a:r>
            <a:r>
              <a:rPr lang="ja-JP" altLang="en-US" dirty="0" smtClean="0">
                <a:latin typeface="Tahoma"/>
                <a:cs typeface="Tahoma"/>
                <a:sym typeface="Wingdings"/>
              </a:rPr>
              <a:t></a:t>
            </a:r>
            <a:r>
              <a:rPr lang="en-US" altLang="ja-JP" dirty="0" smtClean="0">
                <a:latin typeface="Tahoma"/>
                <a:cs typeface="Tahoma"/>
                <a:sym typeface="Wingdings"/>
              </a:rPr>
              <a:t> not reducible</a:t>
            </a:r>
            <a:endParaRPr lang="en-US" altLang="ja-JP" dirty="0" smtClean="0">
              <a:latin typeface="Tahoma"/>
              <a:cs typeface="Tahoma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295400" y="6096000"/>
            <a:ext cx="6553200" cy="38100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latin typeface="Tahoma"/>
                <a:cs typeface="Tahoma"/>
              </a:rPr>
              <a:t>The total errors are saturated at ~200 protons accumulation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81400" y="2895600"/>
            <a:ext cx="64294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en-US" altLang="ja-JP" sz="1600" dirty="0" smtClean="0">
                <a:latin typeface="Tahoma" pitchFamily="34" charset="0"/>
                <a:cs typeface="Tahoma" pitchFamily="34" charset="0"/>
              </a:rPr>
              <a:t>BS-S</a:t>
            </a:r>
            <a:endParaRPr kumimoji="1" lang="ja-JP" altLang="en-US" sz="16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Forecast in the Near Future</a:t>
            </a: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High Energy Astrophysics 2009 @ KEK, Tsukuba, Nov. 11, 2009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631A-83E3-4A0F-88E1-429C6ACE6E9E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7770"/>
            <a:ext cx="9144000" cy="3165230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76200" y="5029200"/>
            <a:ext cx="8991600" cy="144780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charset="2"/>
              <a:buChar char="Ø"/>
            </a:pPr>
            <a:r>
              <a:rPr lang="en-US" altLang="ja-JP" dirty="0" smtClean="0">
                <a:latin typeface="Tahoma"/>
                <a:cs typeface="Tahoma"/>
              </a:rPr>
              <a:t> Southern sky</a:t>
            </a:r>
          </a:p>
          <a:p>
            <a:pPr lvl="1">
              <a:buFont typeface="Wingdings" charset="2"/>
              <a:buChar char="Ø"/>
            </a:pPr>
            <a:r>
              <a:rPr lang="en-US" altLang="ja-JP" dirty="0" smtClean="0">
                <a:latin typeface="Tahoma"/>
                <a:cs typeface="Tahoma"/>
              </a:rPr>
              <a:t>Basically correlation with </a:t>
            </a:r>
            <a:r>
              <a:rPr lang="en-US" altLang="ja-JP" dirty="0" err="1" smtClean="0">
                <a:latin typeface="Tahoma"/>
                <a:cs typeface="Tahoma"/>
              </a:rPr>
              <a:t>HEPs</a:t>
            </a:r>
            <a:r>
              <a:rPr lang="en-US" altLang="ja-JP" dirty="0" smtClean="0">
                <a:latin typeface="Tahoma"/>
                <a:cs typeface="Tahoma"/>
              </a:rPr>
              <a:t> is predicted</a:t>
            </a:r>
          </a:p>
          <a:p>
            <a:pPr lvl="1">
              <a:buFont typeface="Wingdings" charset="2"/>
              <a:buChar char="Ø"/>
            </a:pPr>
            <a:r>
              <a:rPr lang="en-US" altLang="ja-JP" dirty="0" smtClean="0">
                <a:latin typeface="Tahoma"/>
                <a:cs typeface="Tahoma"/>
              </a:rPr>
              <a:t>The angular scale of the correlation is different between the BS and AS models</a:t>
            </a:r>
          </a:p>
          <a:p>
            <a:pPr>
              <a:buFont typeface="Wingdings" charset="2"/>
              <a:buChar char="Ø"/>
            </a:pPr>
            <a:r>
              <a:rPr lang="en-US" altLang="ja-JP" dirty="0" smtClean="0">
                <a:latin typeface="Tahoma"/>
                <a:cs typeface="Tahoma"/>
              </a:rPr>
              <a:t> Northern sky</a:t>
            </a:r>
          </a:p>
          <a:p>
            <a:pPr lvl="1">
              <a:buFont typeface="Wingdings" charset="2"/>
              <a:buChar char="Ø"/>
            </a:pPr>
            <a:r>
              <a:rPr lang="en-US" altLang="ja-JP" dirty="0" smtClean="0">
                <a:latin typeface="Tahoma"/>
                <a:cs typeface="Tahoma"/>
              </a:rPr>
              <a:t>Significance of the correlation for the AS models is </a:t>
            </a:r>
            <a:r>
              <a:rPr lang="en-US" altLang="ja-JP" smtClean="0">
                <a:latin typeface="Tahoma"/>
                <a:cs typeface="Tahoma"/>
              </a:rPr>
              <a:t>quite low</a:t>
            </a:r>
            <a:endParaRPr lang="en-US" altLang="ja-JP" dirty="0" smtClean="0">
              <a:latin typeface="Tahoma"/>
              <a:cs typeface="Tahoma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228600" y="1371600"/>
            <a:ext cx="175260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Tahoma"/>
                <a:cs typeface="Tahoma"/>
              </a:rPr>
              <a:t>South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648200" y="1371600"/>
            <a:ext cx="175260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Tahoma"/>
                <a:cs typeface="Tahoma"/>
              </a:rPr>
              <a:t>North</a:t>
            </a:r>
            <a:endParaRPr kumimoji="1" lang="ja-JP" altLang="en-US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Correlation Signal from a Source Distribution</a:t>
            </a: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High Energy Astrophysics 2009 @ KEK, Tsukuba, Nov. 11, 2009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631A-83E3-4A0F-88E1-429C6ACE6E9E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" y="2133600"/>
            <a:ext cx="9135533" cy="3162300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152400" y="1676400"/>
            <a:ext cx="175260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Tahoma"/>
                <a:cs typeface="Tahoma"/>
              </a:rPr>
              <a:t>South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648200" y="1676400"/>
            <a:ext cx="175260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Tahoma"/>
                <a:cs typeface="Tahoma"/>
              </a:rPr>
              <a:t>North</a:t>
            </a:r>
            <a:endParaRPr kumimoji="1" lang="ja-JP" altLang="en-US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For 10</a:t>
            </a:r>
            <a:r>
              <a:rPr lang="en-US" altLang="ja-JP" baseline="30000" dirty="0" smtClean="0"/>
              <a:t>-4</a:t>
            </a:r>
            <a:r>
              <a:rPr lang="en-US" altLang="ja-JP" dirty="0" smtClean="0"/>
              <a:t>Mpc</a:t>
            </a:r>
            <a:r>
              <a:rPr lang="en-US" altLang="ja-JP" baseline="30000" dirty="0" smtClean="0"/>
              <a:t>-3</a:t>
            </a:r>
            <a:endParaRPr lang="ja-JP" altLang="en-US" baseline="30000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High Energy Astrophysics 2009 @ KEK, Tsukuba, Nov. 11, 2009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631A-83E3-4A0F-88E1-429C6ACE6E9E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9144000" cy="3167823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1143000" y="5562600"/>
            <a:ext cx="7162800" cy="60960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latin typeface="Tahoma"/>
                <a:cs typeface="Tahoma"/>
              </a:rPr>
              <a:t>Basic features are unchanged compared to the case of 10</a:t>
            </a:r>
            <a:r>
              <a:rPr lang="en-US" altLang="ja-JP" baseline="30000" dirty="0" smtClean="0">
                <a:latin typeface="Tahoma"/>
                <a:cs typeface="Tahoma"/>
              </a:rPr>
              <a:t>-5</a:t>
            </a:r>
            <a:r>
              <a:rPr lang="en-US" altLang="ja-JP" dirty="0" smtClean="0">
                <a:latin typeface="Tahoma"/>
                <a:cs typeface="Tahoma"/>
              </a:rPr>
              <a:t>Mpc</a:t>
            </a:r>
            <a:r>
              <a:rPr lang="en-US" altLang="ja-JP" baseline="30000" dirty="0" smtClean="0">
                <a:latin typeface="Tahoma"/>
                <a:cs typeface="Tahoma"/>
              </a:rPr>
              <a:t>-3</a:t>
            </a:r>
            <a:r>
              <a:rPr lang="en-US" altLang="ja-JP" dirty="0" smtClean="0">
                <a:latin typeface="Tahoma"/>
                <a:cs typeface="Tahoma"/>
              </a:rPr>
              <a:t>, though the significance of the correlation decreases.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4648200" y="1676400"/>
            <a:ext cx="175260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Tahoma"/>
                <a:cs typeface="Tahoma"/>
              </a:rPr>
              <a:t>North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52400" y="1676400"/>
            <a:ext cx="1752600" cy="381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Tahoma"/>
                <a:cs typeface="Tahoma"/>
              </a:rPr>
              <a:t>South</a:t>
            </a:r>
            <a:endParaRPr kumimoji="1" lang="ja-JP" altLang="en-US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11693"/>
            <a:ext cx="8229600" cy="403190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Protons/Irons deflection</a:t>
            </a: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High Energy Astrophysics 2009 @ KEK, Tsukuba, Nov. 11, 2009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631A-83E3-4A0F-88E1-429C6ACE6E9E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467600" y="5804356"/>
            <a:ext cx="153831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 &amp; Sato 2009</a:t>
            </a:r>
            <a:endParaRPr kumimoji="1" lang="ja-JP" altLang="en-US" sz="1400" b="1" dirty="0">
              <a:solidFill>
                <a:schemeClr val="tx2">
                  <a:lumMod val="90000"/>
                  <a:lumOff val="1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9600" y="1566446"/>
            <a:ext cx="81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  <a:latin typeface="Tahoma"/>
                <a:cs typeface="Tahoma"/>
              </a:rPr>
              <a:t>○</a:t>
            </a:r>
            <a:r>
              <a:rPr kumimoji="1" lang="en-US" altLang="ja-JP" sz="1600" dirty="0" smtClean="0">
                <a:latin typeface="Tahoma"/>
                <a:cs typeface="Tahoma"/>
              </a:rPr>
              <a:t> : original Auger events, </a:t>
            </a:r>
            <a:r>
              <a:rPr kumimoji="1" lang="en-US" altLang="ja-JP" sz="16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Tahoma"/>
                <a:cs typeface="Tahoma"/>
              </a:rPr>
              <a:t>○</a:t>
            </a:r>
            <a:r>
              <a:rPr kumimoji="1" lang="en-US" altLang="ja-JP" sz="1600" dirty="0" smtClean="0">
                <a:latin typeface="Tahoma"/>
                <a:cs typeface="Tahoma"/>
              </a:rPr>
              <a:t> : source positions for protons, </a:t>
            </a:r>
            <a:r>
              <a:rPr kumimoji="1" lang="en-US" altLang="ja-JP" sz="1600" dirty="0" smtClean="0">
                <a:solidFill>
                  <a:srgbClr val="0000FF"/>
                </a:solidFill>
                <a:latin typeface="Tahoma"/>
                <a:cs typeface="Tahoma"/>
              </a:rPr>
              <a:t>○</a:t>
            </a:r>
            <a:r>
              <a:rPr kumimoji="1" lang="en-US" altLang="ja-JP" sz="1600" dirty="0" smtClean="0">
                <a:latin typeface="Tahoma"/>
                <a:cs typeface="Tahoma"/>
              </a:rPr>
              <a:t> :</a:t>
            </a:r>
            <a:r>
              <a:rPr lang="en-US" altLang="ja-JP" sz="1600" dirty="0" smtClean="0">
                <a:latin typeface="Tahoma"/>
                <a:cs typeface="Tahoma"/>
              </a:rPr>
              <a:t> sources positions for irons</a:t>
            </a:r>
            <a:endParaRPr kumimoji="1" lang="ja-JP" altLang="en-US" sz="1600" dirty="0">
              <a:latin typeface="Tahoma"/>
              <a:cs typeface="Tahoma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57200" y="6096000"/>
            <a:ext cx="8229600" cy="38100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latin typeface="Tahoma"/>
                <a:cs typeface="Tahoma"/>
              </a:rPr>
              <a:t>Pure-iron composition disturbs the correlation of </a:t>
            </a:r>
            <a:r>
              <a:rPr lang="en-US" altLang="ja-JP" dirty="0" err="1" smtClean="0">
                <a:latin typeface="Tahoma"/>
                <a:cs typeface="Tahoma"/>
              </a:rPr>
              <a:t>HECRs</a:t>
            </a:r>
            <a:r>
              <a:rPr lang="en-US" altLang="ja-JP" dirty="0" smtClean="0">
                <a:latin typeface="Tahoma"/>
                <a:cs typeface="Tahoma"/>
              </a:rPr>
              <a:t> and matter distribution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7200" y="1924048"/>
            <a:ext cx="64294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en-US" altLang="ja-JP" sz="1600" dirty="0" smtClean="0">
                <a:latin typeface="Tahoma" pitchFamily="34" charset="0"/>
                <a:cs typeface="Tahoma" pitchFamily="34" charset="0"/>
              </a:rPr>
              <a:t>BS-S</a:t>
            </a:r>
            <a:endParaRPr kumimoji="1" lang="ja-JP" alt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76800" y="1905000"/>
            <a:ext cx="642942" cy="285752"/>
          </a:xfrm>
          <a:prstGeom prst="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en-US" altLang="ja-JP" sz="1600" dirty="0" smtClean="0">
                <a:latin typeface="Tahoma" pitchFamily="34" charset="0"/>
                <a:cs typeface="Tahoma" pitchFamily="34" charset="0"/>
              </a:rPr>
              <a:t>BS-A</a:t>
            </a:r>
            <a:endParaRPr kumimoji="1" lang="ja-JP" alt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57200" y="3962400"/>
            <a:ext cx="642942" cy="28575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en-US" altLang="ja-JP" sz="1600" dirty="0" smtClean="0">
                <a:latin typeface="Tahoma" pitchFamily="34" charset="0"/>
                <a:cs typeface="Tahoma" pitchFamily="34" charset="0"/>
              </a:rPr>
              <a:t>AS-S</a:t>
            </a:r>
            <a:endParaRPr kumimoji="1" lang="ja-JP" alt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76800" y="3962400"/>
            <a:ext cx="642942" cy="28575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pPr algn="ctr"/>
            <a:r>
              <a:rPr lang="en-US" altLang="ja-JP" sz="1600" dirty="0" smtClean="0">
                <a:latin typeface="Tahoma" pitchFamily="34" charset="0"/>
                <a:cs typeface="Tahoma" pitchFamily="34" charset="0"/>
              </a:rPr>
              <a:t>AS-A</a:t>
            </a:r>
            <a:endParaRPr kumimoji="1" lang="ja-JP" altLang="en-US" sz="16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Highest Energy Cosmic Rays</a:t>
            </a: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High Energy Astrophysics 2009 @ KEK, Tsukuba, Nov. 11, 2009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631A-83E3-4A0F-88E1-429C6ACE6E9E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pic>
        <p:nvPicPr>
          <p:cNvPr id="17613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470" y="1447800"/>
            <a:ext cx="5852530" cy="440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-304800" y="3289756"/>
            <a:ext cx="1143000" cy="215444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kumimoji="1" lang="en-US" altLang="ja-JP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og (flux)</a:t>
            </a:r>
            <a:endParaRPr kumimoji="1" lang="ja-JP" alt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209800" y="2133600"/>
            <a:ext cx="3352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2819400" y="2438400"/>
            <a:ext cx="2895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2819400" y="3124200"/>
            <a:ext cx="3124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3810000" y="3352800"/>
            <a:ext cx="2057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4343400" y="35814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62000" y="2756356"/>
            <a:ext cx="533400" cy="21544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 smtClean="0">
                <a:latin typeface="Tahoma" pitchFamily="34" charset="0"/>
                <a:cs typeface="Tahoma" pitchFamily="34" charset="0"/>
              </a:rPr>
              <a:t>radio</a:t>
            </a:r>
            <a:endParaRPr kumimoji="1" lang="ja-JP" altLang="en-US" sz="1400" baseline="30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066800" y="3048000"/>
            <a:ext cx="914400" cy="21544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 smtClean="0">
                <a:latin typeface="Tahoma" pitchFamily="34" charset="0"/>
                <a:cs typeface="Tahoma" pitchFamily="34" charset="0"/>
              </a:rPr>
              <a:t>CMB</a:t>
            </a:r>
            <a:endParaRPr kumimoji="1" lang="ja-JP" altLang="en-US" sz="1400" baseline="30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828800" y="3505200"/>
            <a:ext cx="838200" cy="21544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 smtClean="0">
                <a:latin typeface="Tahoma" pitchFamily="34" charset="0"/>
                <a:cs typeface="Tahoma" pitchFamily="34" charset="0"/>
              </a:rPr>
              <a:t>optical</a:t>
            </a:r>
            <a:endParaRPr kumimoji="1" lang="ja-JP" altLang="en-US" sz="1400" baseline="30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438400" y="3810000"/>
            <a:ext cx="609600" cy="21544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 smtClean="0">
                <a:latin typeface="Tahoma" pitchFamily="34" charset="0"/>
                <a:cs typeface="Tahoma" pitchFamily="34" charset="0"/>
              </a:rPr>
              <a:t>X-rays</a:t>
            </a:r>
            <a:endParaRPr kumimoji="1" lang="ja-JP" altLang="en-US" sz="1400" baseline="30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200400" y="4204156"/>
            <a:ext cx="609600" cy="21544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 smtClean="0">
                <a:latin typeface="Symbol" charset="2"/>
                <a:cs typeface="Symbol" charset="2"/>
              </a:rPr>
              <a:t>g</a:t>
            </a:r>
            <a:r>
              <a:rPr lang="en-US" altLang="ja-JP" sz="1400" dirty="0" smtClean="0">
                <a:latin typeface="Tahoma" pitchFamily="34" charset="0"/>
                <a:cs typeface="Tahoma" pitchFamily="34" charset="0"/>
              </a:rPr>
              <a:t>-rays</a:t>
            </a:r>
            <a:endParaRPr kumimoji="1" lang="ja-JP" altLang="en-US" sz="1400" baseline="30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810000" y="4585156"/>
            <a:ext cx="990600" cy="21544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 smtClean="0">
                <a:latin typeface="Tahoma" pitchFamily="34" charset="0"/>
                <a:cs typeface="Tahoma" pitchFamily="34" charset="0"/>
              </a:rPr>
              <a:t>VHE </a:t>
            </a:r>
            <a:r>
              <a:rPr lang="en-US" altLang="ja-JP" sz="1400" dirty="0" err="1" smtClean="0">
                <a:latin typeface="Symbol" charset="2"/>
                <a:cs typeface="Symbol" charset="2"/>
              </a:rPr>
              <a:t>g</a:t>
            </a:r>
            <a:r>
              <a:rPr lang="en-US" altLang="ja-JP" sz="1400" dirty="0" smtClean="0">
                <a:latin typeface="Tahoma" pitchFamily="34" charset="0"/>
                <a:cs typeface="Tahoma" pitchFamily="34" charset="0"/>
              </a:rPr>
              <a:t>-rays</a:t>
            </a:r>
            <a:endParaRPr kumimoji="1" lang="ja-JP" altLang="en-US" sz="1400" baseline="30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762000" y="4953000"/>
            <a:ext cx="4495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152400" y="1524000"/>
            <a:ext cx="2971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正方形/長方形 37"/>
          <p:cNvSpPr/>
          <p:nvPr/>
        </p:nvSpPr>
        <p:spPr>
          <a:xfrm>
            <a:off x="228600" y="17526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角丸四角形吹き出し 40"/>
          <p:cNvSpPr/>
          <p:nvPr/>
        </p:nvSpPr>
        <p:spPr>
          <a:xfrm>
            <a:off x="6248400" y="4724400"/>
            <a:ext cx="2590800" cy="1828800"/>
          </a:xfrm>
          <a:prstGeom prst="wedgeRoundRectCallout">
            <a:avLst>
              <a:gd name="adj1" fmla="val -63290"/>
              <a:gd name="adj2" fmla="val -20666"/>
              <a:gd name="adj3" fmla="val 16667"/>
            </a:avLst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324600" y="4737318"/>
            <a:ext cx="251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kumimoji="1" lang="en-US" altLang="ja-JP" sz="1600" dirty="0" smtClean="0">
                <a:latin typeface="Tahoma"/>
                <a:cs typeface="Tahoma"/>
              </a:rPr>
              <a:t> Sources: unknown</a:t>
            </a:r>
          </a:p>
          <a:p>
            <a:r>
              <a:rPr lang="en-US" altLang="ja-JP" sz="1600" dirty="0" smtClean="0">
                <a:latin typeface="Tahoma"/>
                <a:cs typeface="Tahoma"/>
              </a:rPr>
              <a:t>	  extragalactic</a:t>
            </a:r>
            <a:endParaRPr kumimoji="1" lang="en-US" altLang="ja-JP" sz="1600" dirty="0" smtClean="0">
              <a:latin typeface="Tahoma"/>
              <a:cs typeface="Tahoma"/>
            </a:endParaRPr>
          </a:p>
          <a:p>
            <a:pPr>
              <a:buFont typeface="Wingdings" charset="2"/>
              <a:buChar char="Ø"/>
            </a:pPr>
            <a:r>
              <a:rPr lang="en-US" altLang="ja-JP" sz="1600" dirty="0" smtClean="0">
                <a:latin typeface="Tahoma"/>
                <a:cs typeface="Tahoma"/>
              </a:rPr>
              <a:t> Source Candidates</a:t>
            </a:r>
          </a:p>
          <a:p>
            <a:pPr lvl="1">
              <a:buFont typeface="Wingdings" charset="2"/>
              <a:buChar char="Ø"/>
            </a:pPr>
            <a:r>
              <a:rPr kumimoji="1" lang="en-US" altLang="ja-JP" sz="1600" dirty="0" smtClean="0">
                <a:latin typeface="Tahoma"/>
                <a:cs typeface="Tahoma"/>
              </a:rPr>
              <a:t> </a:t>
            </a:r>
            <a:r>
              <a:rPr kumimoji="1" lang="en-US" altLang="ja-JP" sz="1600" dirty="0" err="1" smtClean="0">
                <a:latin typeface="Tahoma"/>
                <a:cs typeface="Tahoma"/>
              </a:rPr>
              <a:t>GRBs</a:t>
            </a:r>
            <a:endParaRPr kumimoji="1" lang="en-US" altLang="ja-JP" sz="1600" dirty="0" smtClean="0">
              <a:latin typeface="Tahoma"/>
              <a:cs typeface="Tahoma"/>
            </a:endParaRPr>
          </a:p>
          <a:p>
            <a:pPr lvl="1">
              <a:buFont typeface="Wingdings" charset="2"/>
              <a:buChar char="Ø"/>
            </a:pPr>
            <a:r>
              <a:rPr lang="en-US" altLang="ja-JP" sz="1600" dirty="0" smtClean="0">
                <a:latin typeface="Tahoma"/>
                <a:cs typeface="Tahoma"/>
              </a:rPr>
              <a:t> </a:t>
            </a:r>
            <a:r>
              <a:rPr lang="en-US" altLang="ja-JP" sz="1600" dirty="0" err="1" smtClean="0">
                <a:latin typeface="Tahoma"/>
                <a:cs typeface="Tahoma"/>
              </a:rPr>
              <a:t>AGNs</a:t>
            </a:r>
            <a:endParaRPr lang="en-US" altLang="ja-JP" sz="1600" dirty="0" smtClean="0">
              <a:latin typeface="Tahoma"/>
              <a:cs typeface="Tahoma"/>
            </a:endParaRPr>
          </a:p>
          <a:p>
            <a:pPr lvl="1">
              <a:buFont typeface="Wingdings" charset="2"/>
              <a:buChar char="Ø"/>
            </a:pPr>
            <a:r>
              <a:rPr kumimoji="1" lang="en-US" altLang="ja-JP" sz="1600" dirty="0" smtClean="0">
                <a:latin typeface="Tahoma"/>
                <a:cs typeface="Tahoma"/>
              </a:rPr>
              <a:t> </a:t>
            </a:r>
            <a:r>
              <a:rPr kumimoji="1" lang="en-US" altLang="ja-JP" sz="1600" dirty="0" err="1" smtClean="0">
                <a:latin typeface="Tahoma"/>
                <a:cs typeface="Tahoma"/>
              </a:rPr>
              <a:t>Magnetars</a:t>
            </a:r>
            <a:endParaRPr kumimoji="1" lang="en-US" altLang="ja-JP" sz="1600" dirty="0" smtClean="0">
              <a:latin typeface="Tahoma"/>
              <a:cs typeface="Tahoma"/>
            </a:endParaRPr>
          </a:p>
          <a:p>
            <a:pPr lvl="1">
              <a:buFont typeface="Wingdings" charset="2"/>
              <a:buChar char="Ø"/>
            </a:pPr>
            <a:r>
              <a:rPr lang="en-US" altLang="ja-JP" sz="1600" dirty="0" smtClean="0">
                <a:latin typeface="Tahoma"/>
                <a:cs typeface="Tahoma"/>
              </a:rPr>
              <a:t> Cluster of galaxies</a:t>
            </a:r>
            <a:endParaRPr kumimoji="1" lang="en-US" altLang="ja-JP" sz="1600" dirty="0" smtClean="0">
              <a:latin typeface="Tahoma"/>
              <a:cs typeface="Tahoma"/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5410200" y="5105400"/>
            <a:ext cx="457200" cy="30480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572000" y="4813756"/>
            <a:ext cx="1295400" cy="21544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 smtClean="0">
                <a:latin typeface="Tahoma" pitchFamily="34" charset="0"/>
                <a:cs typeface="Tahoma" pitchFamily="34" charset="0"/>
              </a:rPr>
              <a:t>Cosmic rays</a:t>
            </a:r>
            <a:endParaRPr kumimoji="1" lang="ja-JP" altLang="en-US" sz="1400" baseline="30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219200" y="5867400"/>
            <a:ext cx="4114800" cy="40011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Tahoma" pitchFamily="34" charset="0"/>
                <a:cs typeface="Tahoma" pitchFamily="34" charset="0"/>
              </a:rPr>
              <a:t>What is the sources of </a:t>
            </a:r>
            <a:r>
              <a:rPr kumimoji="1" lang="en-US" altLang="ja-JP" sz="2000" dirty="0" err="1" smtClean="0">
                <a:latin typeface="Tahoma" pitchFamily="34" charset="0"/>
                <a:cs typeface="Tahoma" pitchFamily="34" charset="0"/>
              </a:rPr>
              <a:t>HECRs</a:t>
            </a:r>
            <a:r>
              <a:rPr kumimoji="1" lang="en-US" altLang="ja-JP" sz="2000" dirty="0" smtClean="0">
                <a:latin typeface="Tahoma" pitchFamily="34" charset="0"/>
                <a:cs typeface="Tahoma" pitchFamily="34" charset="0"/>
              </a:rPr>
              <a:t>?</a:t>
            </a:r>
            <a:endParaRPr kumimoji="1" lang="ja-JP" altLang="en-US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6248400" y="3048000"/>
            <a:ext cx="2743200" cy="129540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248400" y="3124200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kumimoji="1" lang="en-US" altLang="ja-JP" sz="1600" dirty="0" smtClean="0">
                <a:latin typeface="Tahoma"/>
                <a:cs typeface="Tahoma"/>
              </a:rPr>
              <a:t> </a:t>
            </a:r>
            <a:r>
              <a:rPr lang="en-US" altLang="ja-JP" sz="1600" dirty="0" smtClean="0">
                <a:latin typeface="Tahoma"/>
                <a:cs typeface="Tahoma"/>
              </a:rPr>
              <a:t>AGASA (~1300 km</a:t>
            </a:r>
            <a:r>
              <a:rPr lang="en-US" altLang="ja-JP" sz="1600" baseline="30000" dirty="0" smtClean="0">
                <a:latin typeface="Tahoma"/>
                <a:cs typeface="Tahoma"/>
              </a:rPr>
              <a:t>2</a:t>
            </a:r>
            <a:r>
              <a:rPr lang="en-US" altLang="ja-JP" sz="1600" dirty="0" smtClean="0">
                <a:latin typeface="Tahoma"/>
                <a:cs typeface="Tahoma"/>
              </a:rPr>
              <a:t> yr </a:t>
            </a:r>
            <a:r>
              <a:rPr lang="en-US" altLang="ja-JP" sz="1600" dirty="0" err="1" smtClean="0">
                <a:latin typeface="Tahoma"/>
                <a:cs typeface="Tahoma"/>
              </a:rPr>
              <a:t>sr</a:t>
            </a:r>
            <a:r>
              <a:rPr lang="en-US" altLang="ja-JP" sz="1600" dirty="0" smtClean="0">
                <a:latin typeface="Tahoma"/>
                <a:cs typeface="Tahoma"/>
              </a:rPr>
              <a:t>)</a:t>
            </a:r>
          </a:p>
          <a:p>
            <a:pPr>
              <a:buFont typeface="Wingdings" charset="2"/>
              <a:buChar char="Ø"/>
            </a:pPr>
            <a:r>
              <a:rPr kumimoji="1" lang="en-US" altLang="ja-JP" sz="1600" dirty="0" smtClean="0">
                <a:latin typeface="Tahoma"/>
                <a:cs typeface="Tahoma"/>
              </a:rPr>
              <a:t> </a:t>
            </a:r>
            <a:r>
              <a:rPr kumimoji="1" lang="en-US" altLang="ja-JP" sz="1600" dirty="0" err="1" smtClean="0">
                <a:latin typeface="Tahoma"/>
                <a:cs typeface="Tahoma"/>
              </a:rPr>
              <a:t>HiRes</a:t>
            </a:r>
            <a:r>
              <a:rPr kumimoji="1" lang="en-US" altLang="ja-JP" sz="1600" dirty="0" smtClean="0">
                <a:latin typeface="Tahoma"/>
                <a:cs typeface="Tahoma"/>
              </a:rPr>
              <a:t> (~2000 km</a:t>
            </a:r>
            <a:r>
              <a:rPr kumimoji="1" lang="en-US" altLang="ja-JP" sz="1600" baseline="30000" dirty="0" smtClean="0">
                <a:latin typeface="Tahoma"/>
                <a:cs typeface="Tahoma"/>
              </a:rPr>
              <a:t>2</a:t>
            </a:r>
            <a:r>
              <a:rPr kumimoji="1" lang="en-US" altLang="ja-JP" sz="1600" dirty="0" smtClean="0">
                <a:latin typeface="Tahoma"/>
                <a:cs typeface="Tahoma"/>
              </a:rPr>
              <a:t> yr </a:t>
            </a:r>
            <a:r>
              <a:rPr kumimoji="1" lang="en-US" altLang="ja-JP" sz="1600" dirty="0" err="1" smtClean="0">
                <a:latin typeface="Tahoma"/>
                <a:cs typeface="Tahoma"/>
              </a:rPr>
              <a:t>sr</a:t>
            </a:r>
            <a:r>
              <a:rPr kumimoji="1" lang="en-US" altLang="ja-JP" sz="1600" dirty="0" smtClean="0">
                <a:latin typeface="Tahoma"/>
                <a:cs typeface="Tahoma"/>
              </a:rPr>
              <a:t>)</a:t>
            </a:r>
          </a:p>
          <a:p>
            <a:pPr>
              <a:buFont typeface="Wingdings" charset="2"/>
              <a:buChar char="Ø"/>
            </a:pPr>
            <a:r>
              <a:rPr lang="en-US" altLang="ja-JP" sz="1600" dirty="0" smtClean="0">
                <a:latin typeface="Tahoma"/>
                <a:cs typeface="Tahoma"/>
              </a:rPr>
              <a:t> Auger (~13000 km</a:t>
            </a:r>
            <a:r>
              <a:rPr lang="en-US" altLang="ja-JP" sz="1600" baseline="30000" dirty="0" smtClean="0">
                <a:latin typeface="Tahoma"/>
                <a:cs typeface="Tahoma"/>
              </a:rPr>
              <a:t>2</a:t>
            </a:r>
            <a:r>
              <a:rPr lang="en-US" altLang="ja-JP" sz="1600" dirty="0" smtClean="0">
                <a:latin typeface="Tahoma"/>
                <a:cs typeface="Tahoma"/>
              </a:rPr>
              <a:t> yr </a:t>
            </a:r>
            <a:r>
              <a:rPr lang="en-US" altLang="ja-JP" sz="1600" dirty="0" err="1" smtClean="0">
                <a:latin typeface="Tahoma"/>
                <a:cs typeface="Tahoma"/>
              </a:rPr>
              <a:t>sr</a:t>
            </a:r>
            <a:r>
              <a:rPr lang="en-US" altLang="ja-JP" sz="1600" dirty="0" smtClean="0">
                <a:latin typeface="Tahoma"/>
                <a:cs typeface="Tahoma"/>
              </a:rPr>
              <a:t>)</a:t>
            </a:r>
            <a:endParaRPr kumimoji="1" lang="en-US" altLang="ja-JP" sz="1600" dirty="0" smtClean="0">
              <a:latin typeface="Tahoma"/>
              <a:cs typeface="Tahoma"/>
            </a:endParaRPr>
          </a:p>
          <a:p>
            <a:pPr>
              <a:buFont typeface="Wingdings" charset="2"/>
              <a:buChar char="Ø"/>
            </a:pPr>
            <a:r>
              <a:rPr lang="en-US" altLang="ja-JP" sz="1600" dirty="0" smtClean="0">
                <a:latin typeface="Tahoma"/>
                <a:cs typeface="Tahoma"/>
              </a:rPr>
              <a:t> TA (~1000 km</a:t>
            </a:r>
            <a:r>
              <a:rPr lang="en-US" altLang="ja-JP" sz="1600" baseline="30000" dirty="0" smtClean="0">
                <a:latin typeface="Tahoma"/>
                <a:cs typeface="Tahoma"/>
              </a:rPr>
              <a:t>2</a:t>
            </a:r>
            <a:r>
              <a:rPr lang="en-US" altLang="ja-JP" sz="1600" dirty="0" smtClean="0">
                <a:latin typeface="Tahoma"/>
                <a:cs typeface="Tahoma"/>
              </a:rPr>
              <a:t> yr </a:t>
            </a:r>
            <a:r>
              <a:rPr lang="en-US" altLang="ja-JP" sz="1600" dirty="0" err="1" smtClean="0">
                <a:latin typeface="Tahoma"/>
                <a:cs typeface="Tahoma"/>
              </a:rPr>
              <a:t>sr</a:t>
            </a:r>
            <a:r>
              <a:rPr lang="en-US" altLang="ja-JP" sz="1600" dirty="0" smtClean="0">
                <a:latin typeface="Tahoma"/>
                <a:cs typeface="Tahoma"/>
              </a:rPr>
              <a:t>)</a:t>
            </a:r>
          </a:p>
        </p:txBody>
      </p:sp>
      <p:cxnSp>
        <p:nvCxnSpPr>
          <p:cNvPr id="39" name="直線コネクタ 38"/>
          <p:cNvCxnSpPr>
            <a:stCxn id="44" idx="0"/>
            <a:endCxn id="40" idx="1"/>
          </p:cNvCxnSpPr>
          <p:nvPr/>
        </p:nvCxnSpPr>
        <p:spPr>
          <a:xfrm rot="5400000" flipH="1" flipV="1">
            <a:off x="4514850" y="3371850"/>
            <a:ext cx="2857500" cy="60960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角丸四角形 39"/>
          <p:cNvSpPr/>
          <p:nvPr/>
        </p:nvSpPr>
        <p:spPr>
          <a:xfrm>
            <a:off x="6248400" y="1905000"/>
            <a:ext cx="2743200" cy="68580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400800" y="1981200"/>
            <a:ext cx="2438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Tahoma"/>
                <a:cs typeface="Tahoma"/>
              </a:rPr>
              <a:t>~ 1 event km</a:t>
            </a:r>
            <a:r>
              <a:rPr lang="en-US" altLang="ja-JP" sz="1600" baseline="30000" dirty="0" smtClean="0">
                <a:latin typeface="Tahoma"/>
                <a:cs typeface="Tahoma"/>
              </a:rPr>
              <a:t>-2</a:t>
            </a:r>
            <a:r>
              <a:rPr lang="en-US" altLang="ja-JP" sz="1600" dirty="0" smtClean="0">
                <a:latin typeface="Tahoma"/>
                <a:cs typeface="Tahoma"/>
              </a:rPr>
              <a:t> century</a:t>
            </a:r>
            <a:r>
              <a:rPr lang="en-US" altLang="ja-JP" sz="1600" baseline="30000" dirty="0" smtClean="0">
                <a:latin typeface="Tahoma"/>
                <a:cs typeface="Tahoma"/>
              </a:rPr>
              <a:t>-1</a:t>
            </a:r>
            <a:r>
              <a:rPr lang="en-US" altLang="ja-JP" sz="1600" dirty="0" smtClean="0">
                <a:latin typeface="Tahoma"/>
                <a:cs typeface="Tahoma"/>
              </a:rPr>
              <a:t> </a:t>
            </a:r>
          </a:p>
          <a:p>
            <a:pPr algn="ctr"/>
            <a:r>
              <a:rPr lang="en-US" altLang="ja-JP" sz="1600" dirty="0" smtClean="0">
                <a:latin typeface="Tahoma"/>
                <a:cs typeface="Tahoma"/>
              </a:rPr>
              <a:t>@10</a:t>
            </a:r>
            <a:r>
              <a:rPr lang="en-US" altLang="ja-JP" sz="1600" baseline="30000" dirty="0" smtClean="0">
                <a:latin typeface="Tahoma"/>
                <a:cs typeface="Tahoma"/>
              </a:rPr>
              <a:t>20</a:t>
            </a:r>
            <a:r>
              <a:rPr lang="en-US" altLang="ja-JP" sz="1600" dirty="0" smtClean="0">
                <a:latin typeface="Tahoma"/>
                <a:cs typeface="Tahoma"/>
              </a:rPr>
              <a:t>eV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419600" y="3700046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Tahoma"/>
                <a:cs typeface="Tahoma"/>
              </a:rPr>
              <a:t>∝E</a:t>
            </a:r>
            <a:r>
              <a:rPr lang="en-US" altLang="ja-JP" sz="1600" baseline="30000" dirty="0" smtClean="0">
                <a:latin typeface="Tahoma"/>
                <a:cs typeface="Tahoma"/>
              </a:rPr>
              <a:t>-2.7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257800" y="4538246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Tahoma"/>
                <a:cs typeface="Tahoma"/>
              </a:rPr>
              <a:t>∝E</a:t>
            </a:r>
            <a:r>
              <a:rPr lang="en-US" altLang="ja-JP" sz="1600" baseline="30000" dirty="0" smtClean="0">
                <a:latin typeface="Tahoma"/>
                <a:cs typeface="Tahoma"/>
              </a:rPr>
              <a:t>-3</a:t>
            </a:r>
          </a:p>
        </p:txBody>
      </p:sp>
      <p:sp>
        <p:nvSpPr>
          <p:cNvPr id="54" name="角丸四角形 53"/>
          <p:cNvSpPr/>
          <p:nvPr/>
        </p:nvSpPr>
        <p:spPr>
          <a:xfrm>
            <a:off x="6553200" y="1676400"/>
            <a:ext cx="20574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ja-JP" sz="1600" dirty="0" smtClean="0">
                <a:latin typeface="Tahoma"/>
                <a:cs typeface="Tahoma"/>
              </a:rPr>
              <a:t>Extremely small flux</a:t>
            </a:r>
            <a:endParaRPr kumimoji="1" lang="ja-JP" altLang="en-US" sz="1600" dirty="0">
              <a:latin typeface="Tahoma"/>
              <a:cs typeface="Tahoma"/>
            </a:endParaRPr>
          </a:p>
        </p:txBody>
      </p:sp>
      <p:sp>
        <p:nvSpPr>
          <p:cNvPr id="55" name="角丸四角形 54"/>
          <p:cNvSpPr/>
          <p:nvPr/>
        </p:nvSpPr>
        <p:spPr>
          <a:xfrm>
            <a:off x="6553200" y="2819400"/>
            <a:ext cx="20574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ja-JP" sz="1600" dirty="0" smtClean="0">
                <a:latin typeface="Tahoma"/>
                <a:cs typeface="Tahoma"/>
              </a:rPr>
              <a:t>Very large detectors</a:t>
            </a:r>
            <a:endParaRPr kumimoji="1" lang="ja-JP" altLang="en-US" sz="1600" dirty="0">
              <a:latin typeface="Tahoma"/>
              <a:cs typeface="Tahom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High Energy Astrophysics 2009 @ KEK, Tsukuba, Nov. 11, 2009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631A-83E3-4A0F-88E1-429C6ACE6E9E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4800" y="1828800"/>
            <a:ext cx="8610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kumimoji="1" lang="en-US" altLang="ja-JP" dirty="0" smtClean="0">
                <a:latin typeface="Tahoma"/>
                <a:cs typeface="Tahoma"/>
              </a:rPr>
              <a:t> We discuss whether the proton component of </a:t>
            </a:r>
            <a:r>
              <a:rPr kumimoji="1" lang="en-US" altLang="ja-JP" dirty="0" err="1" smtClean="0">
                <a:latin typeface="Tahoma"/>
                <a:cs typeface="Tahoma"/>
              </a:rPr>
              <a:t>HECRs</a:t>
            </a:r>
            <a:r>
              <a:rPr kumimoji="1" lang="en-US" altLang="ja-JP" dirty="0" smtClean="0">
                <a:latin typeface="Tahoma"/>
                <a:cs typeface="Tahoma"/>
              </a:rPr>
              <a:t> can unveil their sources. </a:t>
            </a:r>
          </a:p>
          <a:p>
            <a:pPr>
              <a:buFont typeface="Wingdings" charset="2"/>
              <a:buChar char="Ø"/>
            </a:pPr>
            <a:endParaRPr lang="en-US" altLang="ja-JP" dirty="0" smtClean="0">
              <a:latin typeface="Tahoma"/>
              <a:cs typeface="Tahoma"/>
            </a:endParaRPr>
          </a:p>
          <a:p>
            <a:pPr>
              <a:buFont typeface="Wingdings" charset="2"/>
              <a:buChar char="Ø"/>
            </a:pPr>
            <a:r>
              <a:rPr kumimoji="1" lang="en-US" altLang="ja-JP" dirty="0" smtClean="0">
                <a:latin typeface="Tahoma"/>
                <a:cs typeface="Tahoma"/>
              </a:rPr>
              <a:t> The signal of correlation between </a:t>
            </a:r>
            <a:r>
              <a:rPr kumimoji="1" lang="en-US" altLang="ja-JP" dirty="0" err="1" smtClean="0">
                <a:latin typeface="Tahoma"/>
                <a:cs typeface="Tahoma"/>
              </a:rPr>
              <a:t>HEPs</a:t>
            </a:r>
            <a:r>
              <a:rPr kumimoji="1" lang="en-US" altLang="ja-JP" dirty="0" smtClean="0">
                <a:latin typeface="Tahoma"/>
                <a:cs typeface="Tahoma"/>
              </a:rPr>
              <a:t> and their sources depends on GMF models, especially on field reversals. The dependence is higher in the northern </a:t>
            </a:r>
            <a:r>
              <a:rPr lang="en-US" altLang="ja-JP" dirty="0" smtClean="0">
                <a:latin typeface="Tahoma"/>
                <a:cs typeface="Tahoma"/>
              </a:rPr>
              <a:t>terrestrial hemisphere. </a:t>
            </a:r>
            <a:endParaRPr kumimoji="1" lang="en-US" altLang="ja-JP" dirty="0" smtClean="0">
              <a:latin typeface="Tahoma"/>
              <a:cs typeface="Tahoma"/>
            </a:endParaRPr>
          </a:p>
          <a:p>
            <a:pPr>
              <a:buFont typeface="Wingdings" charset="2"/>
              <a:buChar char="Ø"/>
            </a:pPr>
            <a:endParaRPr lang="en-US" altLang="ja-JP" dirty="0" smtClean="0">
              <a:latin typeface="Tahoma"/>
              <a:cs typeface="Tahoma"/>
            </a:endParaRPr>
          </a:p>
          <a:p>
            <a:pPr>
              <a:buFont typeface="Wingdings" charset="2"/>
              <a:buChar char="Ø"/>
            </a:pPr>
            <a:r>
              <a:rPr kumimoji="1" lang="en-US" altLang="ja-JP" dirty="0" smtClean="0">
                <a:latin typeface="Tahoma"/>
                <a:cs typeface="Tahoma"/>
              </a:rPr>
              <a:t> There is the possibility that the current AGN correlation (</a:t>
            </a:r>
            <a:r>
              <a:rPr lang="en-US" altLang="ja-JP" dirty="0" smtClean="0">
                <a:latin typeface="Tahoma"/>
                <a:cs typeface="Tahoma"/>
              </a:rPr>
              <a:t>in 2007)</a:t>
            </a:r>
            <a:r>
              <a:rPr kumimoji="1" lang="en-US" altLang="ja-JP" dirty="0" smtClean="0">
                <a:latin typeface="Tahoma"/>
                <a:cs typeface="Tahoma"/>
              </a:rPr>
              <a:t> is fake. </a:t>
            </a:r>
          </a:p>
          <a:p>
            <a:pPr>
              <a:buFont typeface="Wingdings" charset="2"/>
              <a:buChar char="Ø"/>
            </a:pPr>
            <a:endParaRPr lang="en-US" altLang="ja-JP" dirty="0" smtClean="0">
              <a:latin typeface="Tahoma"/>
              <a:cs typeface="Tahoma"/>
            </a:endParaRPr>
          </a:p>
          <a:p>
            <a:pPr>
              <a:buFont typeface="Wingdings" charset="2"/>
              <a:buChar char="Ø"/>
            </a:pPr>
            <a:r>
              <a:rPr kumimoji="1" lang="en-US" altLang="ja-JP" dirty="0" smtClean="0">
                <a:latin typeface="Tahoma"/>
                <a:cs typeface="Tahoma"/>
              </a:rPr>
              <a:t> After 200 protons accumulation, the protons unveil their sources with sufficient significance in many cases. </a:t>
            </a:r>
            <a:r>
              <a:rPr lang="en-US" altLang="ja-JP" dirty="0" smtClean="0">
                <a:latin typeface="Tahoma"/>
                <a:cs typeface="Tahoma"/>
              </a:rPr>
              <a:t>If the AS GMF model is realized in the Universe, the correlation might not be observed in the northern sky. </a:t>
            </a:r>
          </a:p>
          <a:p>
            <a:pPr>
              <a:buFont typeface="Wingdings" charset="2"/>
              <a:buChar char="Ø"/>
            </a:pPr>
            <a:endParaRPr kumimoji="1" lang="en-US" altLang="ja-JP" dirty="0" smtClean="0">
              <a:latin typeface="Tahoma"/>
              <a:cs typeface="Tahoma"/>
            </a:endParaRPr>
          </a:p>
          <a:p>
            <a:pPr>
              <a:buFont typeface="Wingdings" charset="2"/>
              <a:buChar char="Ø"/>
            </a:pPr>
            <a:r>
              <a:rPr lang="en-US" altLang="ja-JP" dirty="0" smtClean="0">
                <a:latin typeface="Tahoma"/>
                <a:cs typeface="Tahoma"/>
              </a:rPr>
              <a:t> Pure-iron composition is not preferred in the viewpoint of the arrival distribution. A significant fraction of light nuclei (or protons) is expected to be included in cosmic rays at highest energies.  </a:t>
            </a:r>
            <a:endParaRPr kumimoji="1" lang="ja-JP" altLang="en-US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Observables and Current Results</a:t>
            </a: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High Energy Astrophysics 2009 @ KEK, Tsukuba, Nov. 11, 2009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631A-83E3-4A0F-88E1-429C6ACE6E9E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5800" y="1447800"/>
            <a:ext cx="7162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kumimoji="1" lang="en-US" altLang="ja-JP" sz="2000" dirty="0" smtClean="0">
                <a:latin typeface="Tahoma"/>
                <a:cs typeface="Tahoma"/>
              </a:rPr>
              <a:t> Energy spectrum</a:t>
            </a:r>
          </a:p>
          <a:p>
            <a:pPr>
              <a:buFont typeface="Wingdings" charset="2"/>
              <a:buChar char="Ø"/>
            </a:pPr>
            <a:endParaRPr kumimoji="1" lang="en-US" altLang="ja-JP" sz="2000" dirty="0" smtClean="0">
              <a:latin typeface="Tahoma"/>
              <a:cs typeface="Tahoma"/>
            </a:endParaRPr>
          </a:p>
          <a:p>
            <a:pPr>
              <a:buFont typeface="Wingdings" charset="2"/>
              <a:buChar char="Ø"/>
            </a:pPr>
            <a:endParaRPr kumimoji="1" lang="en-US" altLang="ja-JP" sz="2000" dirty="0" smtClean="0">
              <a:latin typeface="Tahoma"/>
              <a:cs typeface="Tahoma"/>
            </a:endParaRPr>
          </a:p>
          <a:p>
            <a:pPr>
              <a:buFont typeface="Wingdings" charset="2"/>
              <a:buChar char="Ø"/>
            </a:pPr>
            <a:endParaRPr lang="en-US" altLang="ja-JP" sz="2000" dirty="0" smtClean="0">
              <a:latin typeface="Tahoma"/>
              <a:cs typeface="Tahoma"/>
            </a:endParaRPr>
          </a:p>
          <a:p>
            <a:endParaRPr kumimoji="1" lang="en-US" altLang="ja-JP" sz="2000" dirty="0" smtClean="0">
              <a:latin typeface="Tahoma"/>
              <a:cs typeface="Tahoma"/>
            </a:endParaRPr>
          </a:p>
          <a:p>
            <a:pPr>
              <a:buFont typeface="Wingdings" charset="2"/>
              <a:buChar char="Ø"/>
            </a:pPr>
            <a:r>
              <a:rPr lang="en-US" altLang="ja-JP" sz="2000" dirty="0" smtClean="0">
                <a:latin typeface="Tahoma"/>
                <a:cs typeface="Tahoma"/>
              </a:rPr>
              <a:t> Arrival direction distribution --- anisotropy</a:t>
            </a:r>
          </a:p>
          <a:p>
            <a:pPr>
              <a:buFont typeface="Wingdings" charset="2"/>
              <a:buChar char="Ø"/>
            </a:pPr>
            <a:endParaRPr lang="en-US" altLang="ja-JP" sz="2000" dirty="0" smtClean="0">
              <a:latin typeface="Tahoma"/>
              <a:cs typeface="Tahoma"/>
            </a:endParaRPr>
          </a:p>
          <a:p>
            <a:pPr>
              <a:buFont typeface="Wingdings" charset="2"/>
              <a:buChar char="Ø"/>
            </a:pPr>
            <a:endParaRPr lang="en-US" altLang="ja-JP" sz="2000" dirty="0" smtClean="0">
              <a:latin typeface="Tahoma"/>
              <a:cs typeface="Tahoma"/>
            </a:endParaRPr>
          </a:p>
          <a:p>
            <a:pPr>
              <a:buFont typeface="Wingdings" charset="2"/>
              <a:buChar char="Ø"/>
            </a:pPr>
            <a:endParaRPr lang="en-US" altLang="ja-JP" sz="2000" dirty="0" smtClean="0">
              <a:latin typeface="Tahoma"/>
              <a:cs typeface="Tahoma"/>
            </a:endParaRPr>
          </a:p>
          <a:p>
            <a:endParaRPr lang="en-US" altLang="ja-JP" sz="2000" dirty="0" smtClean="0">
              <a:latin typeface="Tahoma"/>
              <a:cs typeface="Tahoma"/>
            </a:endParaRPr>
          </a:p>
          <a:p>
            <a:pPr>
              <a:buFont typeface="Wingdings" charset="2"/>
              <a:buChar char="Ø"/>
            </a:pPr>
            <a:r>
              <a:rPr kumimoji="1" lang="en-US" altLang="ja-JP" sz="2000" dirty="0" smtClean="0">
                <a:latin typeface="Tahoma"/>
                <a:cs typeface="Tahoma"/>
              </a:rPr>
              <a:t> Chemical Composition</a:t>
            </a:r>
            <a:endParaRPr kumimoji="1" lang="ja-JP" altLang="en-US" sz="2000" dirty="0">
              <a:latin typeface="Tahoma"/>
              <a:cs typeface="Tahoma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143000" y="2057400"/>
            <a:ext cx="3048000" cy="76200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latin typeface="Tahoma"/>
                <a:cs typeface="Tahoma"/>
              </a:rPr>
              <a:t>Suppression @ ~10</a:t>
            </a:r>
            <a:r>
              <a:rPr lang="en-US" altLang="ja-JP" baseline="30000" dirty="0" smtClean="0">
                <a:latin typeface="Tahoma"/>
                <a:cs typeface="Tahoma"/>
              </a:rPr>
              <a:t>20</a:t>
            </a:r>
            <a:r>
              <a:rPr lang="en-US" altLang="ja-JP" dirty="0" smtClean="0">
                <a:latin typeface="Tahoma"/>
                <a:cs typeface="Tahoma"/>
              </a:rPr>
              <a:t>eV</a:t>
            </a:r>
          </a:p>
          <a:p>
            <a:pPr algn="ctr"/>
            <a:r>
              <a:rPr kumimoji="1" lang="en-US" altLang="ja-JP" dirty="0" smtClean="0">
                <a:latin typeface="Tahoma"/>
                <a:cs typeface="Tahoma"/>
              </a:rPr>
              <a:t>(</a:t>
            </a:r>
            <a:r>
              <a:rPr kumimoji="1" lang="en-US" altLang="ja-JP" dirty="0" err="1" smtClean="0">
                <a:latin typeface="Tahoma"/>
                <a:cs typeface="Tahoma"/>
              </a:rPr>
              <a:t>HiRes</a:t>
            </a:r>
            <a:r>
              <a:rPr kumimoji="1" lang="en-US" altLang="ja-JP" dirty="0" smtClean="0">
                <a:latin typeface="Tahoma"/>
                <a:cs typeface="Tahoma"/>
              </a:rPr>
              <a:t>, Auger)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5486400" y="2057400"/>
            <a:ext cx="3048000" cy="76200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latin typeface="Tahoma"/>
                <a:cs typeface="Tahoma"/>
              </a:rPr>
              <a:t>Extension beyond 10</a:t>
            </a:r>
            <a:r>
              <a:rPr lang="en-US" altLang="ja-JP" baseline="30000" dirty="0" smtClean="0">
                <a:latin typeface="Tahoma"/>
                <a:cs typeface="Tahoma"/>
              </a:rPr>
              <a:t>20</a:t>
            </a:r>
            <a:r>
              <a:rPr lang="en-US" altLang="ja-JP" dirty="0" smtClean="0">
                <a:latin typeface="Tahoma"/>
                <a:cs typeface="Tahoma"/>
              </a:rPr>
              <a:t>eV</a:t>
            </a:r>
          </a:p>
          <a:p>
            <a:pPr algn="ctr"/>
            <a:r>
              <a:rPr kumimoji="1" lang="en-US" altLang="ja-JP" dirty="0" smtClean="0">
                <a:latin typeface="Tahoma"/>
                <a:cs typeface="Tahoma"/>
              </a:rPr>
              <a:t>(AGASA)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1143000" y="3581400"/>
            <a:ext cx="3048000" cy="76200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Tahoma"/>
                <a:cs typeface="Tahoma"/>
              </a:rPr>
              <a:t>Correlation with EG objects</a:t>
            </a:r>
          </a:p>
          <a:p>
            <a:pPr algn="ctr"/>
            <a:r>
              <a:rPr lang="en-US" altLang="ja-JP" dirty="0" smtClean="0">
                <a:latin typeface="Tahoma"/>
                <a:cs typeface="Tahoma"/>
              </a:rPr>
              <a:t>(Auger)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143000" y="5029200"/>
            <a:ext cx="3048000" cy="76200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latin typeface="Tahoma"/>
                <a:cs typeface="Tahoma"/>
              </a:rPr>
              <a:t>Heavy-nuclei dominated</a:t>
            </a:r>
            <a:endParaRPr kumimoji="1" lang="en-US" altLang="ja-JP" dirty="0" smtClean="0">
              <a:latin typeface="Tahoma"/>
              <a:cs typeface="Tahoma"/>
            </a:endParaRPr>
          </a:p>
          <a:p>
            <a:pPr algn="ctr"/>
            <a:r>
              <a:rPr lang="en-US" altLang="ja-JP" dirty="0" smtClean="0">
                <a:latin typeface="Tahoma"/>
                <a:cs typeface="Tahoma"/>
              </a:rPr>
              <a:t>(Auger)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5486400" y="3581400"/>
            <a:ext cx="3048000" cy="76200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Tahoma"/>
                <a:cs typeface="Tahoma"/>
              </a:rPr>
              <a:t>No Correlation</a:t>
            </a:r>
          </a:p>
          <a:p>
            <a:pPr algn="ctr"/>
            <a:r>
              <a:rPr lang="en-US" altLang="ja-JP" dirty="0" smtClean="0">
                <a:latin typeface="Tahoma"/>
                <a:cs typeface="Tahoma"/>
              </a:rPr>
              <a:t>(</a:t>
            </a:r>
            <a:r>
              <a:rPr lang="en-US" altLang="ja-JP" dirty="0" err="1" smtClean="0">
                <a:latin typeface="Tahoma"/>
                <a:cs typeface="Tahoma"/>
              </a:rPr>
              <a:t>HiRes</a:t>
            </a:r>
            <a:r>
              <a:rPr lang="en-US" altLang="ja-JP" dirty="0" smtClean="0">
                <a:latin typeface="Tahoma"/>
                <a:cs typeface="Tahoma"/>
              </a:rPr>
              <a:t>)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5486400" y="5029200"/>
            <a:ext cx="3048000" cy="76200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latin typeface="Tahoma"/>
                <a:cs typeface="Tahoma"/>
              </a:rPr>
              <a:t>Proton dominated</a:t>
            </a:r>
            <a:endParaRPr kumimoji="1" lang="en-US" altLang="ja-JP" dirty="0" smtClean="0">
              <a:latin typeface="Tahoma"/>
              <a:cs typeface="Tahoma"/>
            </a:endParaRPr>
          </a:p>
          <a:p>
            <a:pPr algn="ctr"/>
            <a:r>
              <a:rPr lang="en-US" altLang="ja-JP" dirty="0" smtClean="0">
                <a:latin typeface="Tahoma"/>
                <a:cs typeface="Tahoma"/>
              </a:rPr>
              <a:t>(</a:t>
            </a:r>
            <a:r>
              <a:rPr lang="en-US" altLang="ja-JP" dirty="0" err="1" smtClean="0">
                <a:latin typeface="Tahoma"/>
                <a:cs typeface="Tahoma"/>
              </a:rPr>
              <a:t>HiRes</a:t>
            </a:r>
            <a:r>
              <a:rPr lang="en-US" altLang="ja-JP" dirty="0" smtClean="0">
                <a:latin typeface="Tahoma"/>
                <a:cs typeface="Tahoma"/>
              </a:rPr>
              <a:t>)</a:t>
            </a:r>
            <a:endParaRPr kumimoji="1" lang="ja-JP" altLang="en-US" dirty="0">
              <a:latin typeface="Tahoma"/>
              <a:cs typeface="Tahoma"/>
            </a:endParaRPr>
          </a:p>
        </p:txBody>
      </p:sp>
      <p:sp>
        <p:nvSpPr>
          <p:cNvPr id="15" name="左右矢印 14"/>
          <p:cNvSpPr/>
          <p:nvPr/>
        </p:nvSpPr>
        <p:spPr>
          <a:xfrm>
            <a:off x="4419600" y="2133600"/>
            <a:ext cx="838200" cy="533400"/>
          </a:xfrm>
          <a:prstGeom prst="leftRightArrow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左右矢印 15"/>
          <p:cNvSpPr/>
          <p:nvPr/>
        </p:nvSpPr>
        <p:spPr>
          <a:xfrm>
            <a:off x="4419600" y="3657600"/>
            <a:ext cx="838200" cy="533400"/>
          </a:xfrm>
          <a:prstGeom prst="leftRightArrow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左右矢印 16"/>
          <p:cNvSpPr/>
          <p:nvPr/>
        </p:nvSpPr>
        <p:spPr>
          <a:xfrm>
            <a:off x="4419600" y="5105400"/>
            <a:ext cx="838200" cy="533400"/>
          </a:xfrm>
          <a:prstGeom prst="leftRightArrow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09600" y="60198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Tahoma"/>
                <a:cs typeface="Tahoma"/>
              </a:rPr>
              <a:t>More statistics is expected to resolve these inconsistency. </a:t>
            </a:r>
            <a:endParaRPr kumimoji="1" lang="ja-JP" altLang="en-US" sz="20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Correlation with Extragalactic Universe</a:t>
            </a: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High Energy Astrophysics 2009 @ KEK, Tsukuba, Nov. 11, 2009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631A-83E3-4A0F-88E1-429C6ACE6E9E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470378"/>
            <a:ext cx="3500462" cy="17968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rcRect b="54035"/>
          <a:stretch>
            <a:fillRect/>
          </a:stretch>
        </p:blipFill>
        <p:spPr>
          <a:xfrm>
            <a:off x="4038600" y="2057400"/>
            <a:ext cx="5004815" cy="224163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419600" y="42672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Tahoma"/>
                <a:cs typeface="Tahoma"/>
              </a:rPr>
              <a:t>0</a:t>
            </a:r>
            <a:endParaRPr lang="en-US" altLang="ja-JP" sz="1600" baseline="30000" dirty="0" smtClean="0">
              <a:latin typeface="Tahoma"/>
              <a:cs typeface="Tahom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81600" y="42672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Tahoma"/>
                <a:cs typeface="Tahoma"/>
              </a:rPr>
              <a:t>5</a:t>
            </a:r>
            <a:endParaRPr lang="en-US" altLang="ja-JP" sz="1600" baseline="30000" dirty="0" smtClean="0">
              <a:latin typeface="Tahoma"/>
              <a:cs typeface="Tahom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5800" y="2023646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Tahoma"/>
                <a:cs typeface="Tahoma"/>
              </a:rPr>
              <a:t>E&gt;5.7x10</a:t>
            </a:r>
            <a:r>
              <a:rPr lang="en-US" altLang="ja-JP" sz="1600" baseline="30000" dirty="0" smtClean="0">
                <a:latin typeface="Tahoma"/>
                <a:cs typeface="Tahoma"/>
              </a:rPr>
              <a:t>19</a:t>
            </a:r>
            <a:r>
              <a:rPr lang="en-US" altLang="ja-JP" sz="1600" dirty="0" smtClean="0">
                <a:latin typeface="Tahoma"/>
                <a:cs typeface="Tahoma"/>
              </a:rPr>
              <a:t>eV, </a:t>
            </a:r>
            <a:r>
              <a:rPr lang="en-US" altLang="ja-JP" sz="1600" dirty="0" err="1" smtClean="0">
                <a:latin typeface="Symbol" charset="2"/>
                <a:cs typeface="Symbol" charset="2"/>
              </a:rPr>
              <a:t>y</a:t>
            </a:r>
            <a:r>
              <a:rPr lang="en-US" altLang="ja-JP" sz="1600" dirty="0" smtClean="0">
                <a:latin typeface="Tahoma"/>
                <a:cs typeface="Tahoma"/>
              </a:rPr>
              <a:t>&lt;3.1</a:t>
            </a:r>
            <a:r>
              <a:rPr lang="en-US" altLang="ja-JP" sz="1600" baseline="30000" dirty="0" smtClean="0">
                <a:latin typeface="Tahoma"/>
                <a:cs typeface="Tahoma"/>
              </a:rPr>
              <a:t>o</a:t>
            </a:r>
            <a:r>
              <a:rPr lang="en-US" altLang="ja-JP" sz="1600" dirty="0" smtClean="0">
                <a:latin typeface="Tahoma"/>
                <a:cs typeface="Tahoma"/>
              </a:rPr>
              <a:t>, </a:t>
            </a:r>
            <a:r>
              <a:rPr lang="en-US" altLang="ja-JP" sz="1600" dirty="0" err="1" smtClean="0">
                <a:latin typeface="Tahoma"/>
                <a:cs typeface="Tahoma"/>
              </a:rPr>
              <a:t>z</a:t>
            </a:r>
            <a:r>
              <a:rPr lang="en-US" altLang="ja-JP" sz="1600" dirty="0" smtClean="0">
                <a:latin typeface="Tahoma"/>
                <a:cs typeface="Tahoma"/>
              </a:rPr>
              <a:t>&lt;0.018</a:t>
            </a:r>
            <a:endParaRPr lang="en-US" altLang="ja-JP" sz="1600" baseline="30000" dirty="0" smtClean="0">
              <a:latin typeface="Tahoma"/>
              <a:cs typeface="Tahom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53200" y="42672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Tahoma"/>
                <a:cs typeface="Tahoma"/>
              </a:rPr>
              <a:t>15</a:t>
            </a:r>
            <a:endParaRPr lang="en-US" altLang="ja-JP" sz="1600" baseline="30000" dirty="0" smtClean="0">
              <a:latin typeface="Tahoma"/>
              <a:cs typeface="Tahom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239000" y="42672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Tahoma"/>
                <a:cs typeface="Tahoma"/>
              </a:rPr>
              <a:t>20</a:t>
            </a:r>
            <a:endParaRPr lang="en-US" altLang="ja-JP" sz="1600" baseline="30000" dirty="0" smtClean="0">
              <a:latin typeface="Tahoma"/>
              <a:cs typeface="Tahom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924800" y="42672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Tahoma"/>
                <a:cs typeface="Tahoma"/>
              </a:rPr>
              <a:t>25</a:t>
            </a:r>
            <a:endParaRPr lang="en-US" altLang="ja-JP" sz="1600" baseline="30000" dirty="0" smtClean="0">
              <a:latin typeface="Tahoma"/>
              <a:cs typeface="Tahom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686800" y="42672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Tahoma"/>
                <a:cs typeface="Tahoma"/>
              </a:rPr>
              <a:t>30</a:t>
            </a:r>
            <a:endParaRPr lang="en-US" altLang="ja-JP" sz="1600" baseline="30000" dirty="0" smtClean="0">
              <a:latin typeface="Tahoma"/>
              <a:cs typeface="Tahoma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343400" y="1676400"/>
            <a:ext cx="20574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ja-JP" sz="1600" dirty="0" smtClean="0">
                <a:latin typeface="Tahoma"/>
                <a:cs typeface="Tahoma"/>
              </a:rPr>
              <a:t>with LSS</a:t>
            </a:r>
            <a:endParaRPr kumimoji="1" lang="ja-JP" altLang="en-US" sz="1600" dirty="0">
              <a:latin typeface="Tahoma"/>
              <a:cs typeface="Tahoma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57200" y="1676400"/>
            <a:ext cx="205740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altLang="ja-JP" sz="1600" dirty="0" smtClean="0">
                <a:latin typeface="Tahoma"/>
                <a:cs typeface="Tahoma"/>
              </a:rPr>
              <a:t>with </a:t>
            </a:r>
            <a:r>
              <a:rPr lang="en-US" altLang="ja-JP" sz="1600" dirty="0" err="1" smtClean="0">
                <a:latin typeface="Tahoma"/>
                <a:cs typeface="Tahoma"/>
              </a:rPr>
              <a:t>AGNs</a:t>
            </a:r>
            <a:r>
              <a:rPr lang="en-US" altLang="ja-JP" sz="1600" dirty="0" smtClean="0">
                <a:latin typeface="Tahoma"/>
                <a:cs typeface="Tahoma"/>
              </a:rPr>
              <a:t> in a catalog</a:t>
            </a:r>
            <a:endParaRPr kumimoji="1" lang="ja-JP" altLang="en-US" sz="1600" dirty="0">
              <a:latin typeface="Tahoma"/>
              <a:cs typeface="Tahom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90600" y="5181600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kumimoji="1" lang="en-US" altLang="ja-JP" sz="2000" dirty="0" smtClean="0">
                <a:latin typeface="Tahoma"/>
                <a:cs typeface="Tahoma"/>
              </a:rPr>
              <a:t> </a:t>
            </a:r>
            <a:r>
              <a:rPr lang="en-US" altLang="ja-JP" sz="2000" dirty="0" smtClean="0">
                <a:latin typeface="Tahoma"/>
                <a:cs typeface="Tahoma"/>
              </a:rPr>
              <a:t>HECR sources are, at least, extragalactic objects</a:t>
            </a:r>
          </a:p>
          <a:p>
            <a:pPr>
              <a:buFont typeface="Wingdings" charset="2"/>
              <a:buChar char="Ø"/>
            </a:pPr>
            <a:r>
              <a:rPr kumimoji="1" lang="en-US" altLang="ja-JP" sz="2000" dirty="0" smtClean="0">
                <a:latin typeface="Tahoma"/>
                <a:cs typeface="Tahoma"/>
              </a:rPr>
              <a:t> </a:t>
            </a:r>
            <a:r>
              <a:rPr lang="en-US" altLang="ja-JP" sz="2000" dirty="0" smtClean="0">
                <a:latin typeface="Tahoma"/>
                <a:cs typeface="Tahoma"/>
              </a:rPr>
              <a:t>Deflection angles of </a:t>
            </a:r>
            <a:r>
              <a:rPr lang="en-US" altLang="ja-JP" sz="2000" dirty="0" err="1" smtClean="0">
                <a:latin typeface="Tahoma"/>
                <a:cs typeface="Tahoma"/>
              </a:rPr>
              <a:t>HECRs</a:t>
            </a:r>
            <a:r>
              <a:rPr lang="en-US" altLang="ja-JP" sz="2000" dirty="0" smtClean="0">
                <a:latin typeface="Tahoma"/>
                <a:cs typeface="Tahoma"/>
              </a:rPr>
              <a:t> are within ~15</a:t>
            </a:r>
            <a:r>
              <a:rPr lang="en-US" altLang="ja-JP" sz="2000" baseline="30000" dirty="0" smtClean="0">
                <a:latin typeface="Tahoma"/>
                <a:cs typeface="Tahoma"/>
              </a:rPr>
              <a:t>o</a:t>
            </a:r>
            <a:endParaRPr kumimoji="1" lang="en-US" altLang="ja-JP" sz="2000" baseline="30000" dirty="0" smtClean="0">
              <a:latin typeface="Tahoma"/>
              <a:cs typeface="Tahoma"/>
            </a:endParaRPr>
          </a:p>
          <a:p>
            <a:pPr>
              <a:buFont typeface="Wingdings" charset="2"/>
              <a:buChar char="Ø"/>
            </a:pPr>
            <a:r>
              <a:rPr lang="en-US" altLang="ja-JP" sz="2000" dirty="0" smtClean="0">
                <a:latin typeface="Tahoma"/>
                <a:cs typeface="Tahoma"/>
              </a:rPr>
              <a:t> 2 events correlate with the nearest radio-loud AGN (</a:t>
            </a:r>
            <a:r>
              <a:rPr lang="en-US" altLang="ja-JP" sz="2000" dirty="0" err="1" smtClean="0">
                <a:latin typeface="Tahoma"/>
                <a:cs typeface="Tahoma"/>
              </a:rPr>
              <a:t>Cen</a:t>
            </a:r>
            <a:r>
              <a:rPr lang="en-US" altLang="ja-JP" sz="2000" dirty="0" smtClean="0">
                <a:latin typeface="Tahoma"/>
                <a:cs typeface="Tahoma"/>
              </a:rPr>
              <a:t> A)</a:t>
            </a:r>
            <a:endParaRPr kumimoji="1" lang="en-US" altLang="ja-JP" sz="2000" dirty="0" smtClean="0">
              <a:latin typeface="Tahoma"/>
              <a:cs typeface="Tahom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791200" y="42672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Tahoma"/>
                <a:cs typeface="Tahoma"/>
              </a:rPr>
              <a:t>10</a:t>
            </a:r>
            <a:endParaRPr lang="en-US" altLang="ja-JP" sz="1600" baseline="30000" dirty="0" smtClean="0">
              <a:latin typeface="Tahoma"/>
              <a:cs typeface="Tahom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181600" y="4538246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>
                <a:latin typeface="Tahoma"/>
                <a:cs typeface="Tahoma"/>
              </a:rPr>
              <a:t>Angular Separation [deg]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124200" y="3048000"/>
            <a:ext cx="2209800" cy="338554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err="1" smtClean="0">
                <a:latin typeface="Tahoma"/>
                <a:cs typeface="Tahoma"/>
              </a:rPr>
              <a:t>w(</a:t>
            </a:r>
            <a:r>
              <a:rPr lang="en-US" altLang="ja-JP" sz="1600" dirty="0" err="1" smtClean="0">
                <a:latin typeface="Symbol" charset="2"/>
                <a:cs typeface="Symbol" charset="2"/>
              </a:rPr>
              <a:t>q</a:t>
            </a:r>
            <a:r>
              <a:rPr lang="en-US" altLang="ja-JP" sz="1600" dirty="0" smtClean="0">
                <a:latin typeface="Tahoma"/>
                <a:cs typeface="Tahoma"/>
              </a:rPr>
              <a:t>)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905000" y="4343400"/>
            <a:ext cx="264320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Abraham et al. 2007</a:t>
            </a:r>
            <a:endParaRPr kumimoji="1" lang="ja-JP" altLang="en-US" sz="1400" b="1" dirty="0">
              <a:solidFill>
                <a:schemeClr val="tx2">
                  <a:lumMod val="90000"/>
                  <a:lumOff val="1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543800" y="4800600"/>
            <a:ext cx="1524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 et al. 2009</a:t>
            </a:r>
            <a:endParaRPr kumimoji="1" lang="ja-JP" altLang="en-US" sz="1400" b="1" dirty="0">
              <a:solidFill>
                <a:schemeClr val="tx2">
                  <a:lumMod val="90000"/>
                  <a:lumOff val="1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GZK Mechanism</a:t>
            </a: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High Energy Astrophysics 2009 @ KEK, Tsukuba, Nov. 11, 2009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631A-83E3-4A0F-88E1-429C6ACE6E9E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762000" y="1524000"/>
            <a:ext cx="7696200" cy="38100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latin typeface="Tahoma"/>
                <a:cs typeface="Tahoma"/>
              </a:rPr>
              <a:t>Highest energy cosmic rays cannot reach the Earth from distant sources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33600"/>
            <a:ext cx="4876800" cy="4211782"/>
          </a:xfrm>
          <a:prstGeom prst="rect">
            <a:avLst/>
          </a:prstGeom>
        </p:spPr>
      </p:pic>
      <p:cxnSp>
        <p:nvCxnSpPr>
          <p:cNvPr id="14" name="直線コネクタ 13"/>
          <p:cNvCxnSpPr/>
          <p:nvPr/>
        </p:nvCxnSpPr>
        <p:spPr>
          <a:xfrm rot="5400000" flipH="1" flipV="1">
            <a:off x="2477294" y="4076700"/>
            <a:ext cx="3581400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角丸四角形 14"/>
          <p:cNvSpPr/>
          <p:nvPr/>
        </p:nvSpPr>
        <p:spPr>
          <a:xfrm>
            <a:off x="5715000" y="2514600"/>
            <a:ext cx="3200400" cy="99060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latin typeface="Tahoma"/>
                <a:cs typeface="Tahoma"/>
              </a:rPr>
              <a:t>Cosmic rays above 6x10</a:t>
            </a:r>
            <a:r>
              <a:rPr lang="en-US" altLang="ja-JP" baseline="30000" dirty="0" smtClean="0">
                <a:latin typeface="Tahoma"/>
                <a:cs typeface="Tahoma"/>
              </a:rPr>
              <a:t>19</a:t>
            </a:r>
            <a:r>
              <a:rPr lang="en-US" altLang="ja-JP" dirty="0" smtClean="0">
                <a:latin typeface="Tahoma"/>
                <a:cs typeface="Tahoma"/>
              </a:rPr>
              <a:t>eV at the Earth had more energies at their sources</a:t>
            </a:r>
          </a:p>
        </p:txBody>
      </p:sp>
      <p:sp>
        <p:nvSpPr>
          <p:cNvPr id="18" name="角丸四角形 17"/>
          <p:cNvSpPr/>
          <p:nvPr/>
        </p:nvSpPr>
        <p:spPr>
          <a:xfrm>
            <a:off x="5715000" y="4800600"/>
            <a:ext cx="3200400" cy="99060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err="1" smtClean="0">
                <a:latin typeface="Tahoma"/>
                <a:cs typeface="Tahoma"/>
              </a:rPr>
              <a:t>HECRs</a:t>
            </a:r>
            <a:r>
              <a:rPr lang="en-US" altLang="ja-JP" dirty="0" smtClean="0">
                <a:latin typeface="Tahoma"/>
                <a:cs typeface="Tahoma"/>
              </a:rPr>
              <a:t> can come from sources typically within </a:t>
            </a:r>
            <a:r>
              <a:rPr lang="en-US" altLang="ja-JP" u="sng" dirty="0" smtClean="0">
                <a:latin typeface="Tahoma"/>
                <a:cs typeface="Tahoma"/>
              </a:rPr>
              <a:t>100Mpc</a:t>
            </a:r>
            <a:r>
              <a:rPr lang="en-US" altLang="ja-JP" dirty="0" smtClean="0">
                <a:latin typeface="Tahoma"/>
                <a:cs typeface="Tahoma"/>
              </a:rPr>
              <a:t> for protons or irons</a:t>
            </a:r>
          </a:p>
        </p:txBody>
      </p:sp>
      <p:sp>
        <p:nvSpPr>
          <p:cNvPr id="19" name="下矢印 18"/>
          <p:cNvSpPr/>
          <p:nvPr/>
        </p:nvSpPr>
        <p:spPr>
          <a:xfrm>
            <a:off x="6934200" y="3886200"/>
            <a:ext cx="762000" cy="5334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1676400" y="4800600"/>
            <a:ext cx="2362200" cy="685800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/>
              <a:buChar char="•"/>
            </a:pPr>
            <a:r>
              <a:rPr lang="en-US" altLang="ja-JP" dirty="0" smtClean="0">
                <a:latin typeface="Tahoma"/>
                <a:cs typeface="Tahoma"/>
              </a:rPr>
              <a:t> </a:t>
            </a:r>
            <a:r>
              <a:rPr lang="en-US" altLang="ja-JP" dirty="0" err="1" smtClean="0">
                <a:latin typeface="Tahoma"/>
                <a:cs typeface="Tahoma"/>
              </a:rPr>
              <a:t>p</a:t>
            </a:r>
            <a:r>
              <a:rPr lang="en-US" altLang="ja-JP" dirty="0" err="1" smtClean="0">
                <a:latin typeface="Symbol" charset="2"/>
                <a:cs typeface="Symbol" charset="2"/>
              </a:rPr>
              <a:t>g</a:t>
            </a:r>
            <a:r>
              <a:rPr lang="en-US" altLang="ja-JP" baseline="-25000" dirty="0" err="1" smtClean="0">
                <a:latin typeface="Tahoma"/>
                <a:cs typeface="Tahoma"/>
              </a:rPr>
              <a:t>CMB</a:t>
            </a:r>
            <a:r>
              <a:rPr lang="en-US" altLang="ja-JP" dirty="0" smtClean="0">
                <a:latin typeface="Tahoma"/>
                <a:cs typeface="Tahoma"/>
              </a:rPr>
              <a:t> </a:t>
            </a:r>
            <a:r>
              <a:rPr lang="ja-JP" altLang="en-US" dirty="0" smtClean="0">
                <a:latin typeface="Tahoma"/>
                <a:cs typeface="Tahoma"/>
                <a:sym typeface="Wingdings"/>
              </a:rPr>
              <a:t></a:t>
            </a:r>
            <a:r>
              <a:rPr lang="en-US" altLang="ja-JP" dirty="0" smtClean="0">
                <a:latin typeface="Tahoma"/>
                <a:cs typeface="Tahoma"/>
                <a:sym typeface="Wingdings"/>
              </a:rPr>
              <a:t> </a:t>
            </a:r>
            <a:r>
              <a:rPr lang="en-US" altLang="ja-JP" dirty="0" err="1" smtClean="0"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altLang="ja-JP" dirty="0" err="1" smtClean="0">
                <a:latin typeface="Tahoma"/>
                <a:cs typeface="Tahoma"/>
                <a:sym typeface="Wingdings"/>
              </a:rPr>
              <a:t>X</a:t>
            </a:r>
            <a:endParaRPr lang="en-US" altLang="ja-JP" dirty="0" smtClean="0">
              <a:latin typeface="Tahoma"/>
              <a:cs typeface="Tahoma"/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altLang="ja-JP" dirty="0" smtClean="0">
                <a:latin typeface="Tahoma"/>
                <a:cs typeface="Tahoma"/>
                <a:sym typeface="Wingdings"/>
              </a:rPr>
              <a:t> </a:t>
            </a:r>
            <a:r>
              <a:rPr lang="en-US" altLang="ja-JP" dirty="0" err="1" smtClean="0">
                <a:latin typeface="Tahoma"/>
                <a:cs typeface="Tahoma"/>
                <a:sym typeface="Wingdings"/>
              </a:rPr>
              <a:t>N</a:t>
            </a:r>
            <a:r>
              <a:rPr lang="en-US" altLang="ja-JP" dirty="0" err="1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altLang="ja-JP" baseline="-25000" dirty="0" err="1" smtClean="0">
                <a:latin typeface="Tahoma"/>
                <a:cs typeface="Tahoma"/>
                <a:sym typeface="Wingdings"/>
              </a:rPr>
              <a:t>CMB</a:t>
            </a:r>
            <a:r>
              <a:rPr lang="en-US" altLang="ja-JP" dirty="0" smtClean="0">
                <a:latin typeface="Tahoma"/>
                <a:cs typeface="Tahoma"/>
                <a:sym typeface="Wingdings"/>
              </a:rPr>
              <a:t> </a:t>
            </a:r>
            <a:r>
              <a:rPr lang="ja-JP" altLang="en-US" dirty="0" smtClean="0">
                <a:latin typeface="Tahoma"/>
                <a:cs typeface="Tahoma"/>
                <a:sym typeface="Wingdings"/>
              </a:rPr>
              <a:t></a:t>
            </a:r>
            <a:r>
              <a:rPr lang="en-US" altLang="ja-JP" dirty="0" smtClean="0">
                <a:latin typeface="Tahoma"/>
                <a:cs typeface="Tahoma"/>
                <a:sym typeface="Wingdings"/>
              </a:rPr>
              <a:t> p(N-1)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09994" y="6185356"/>
            <a:ext cx="264320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Allard 2006</a:t>
            </a:r>
            <a:endParaRPr kumimoji="1" lang="ja-JP" altLang="en-US" sz="1400" b="1" dirty="0">
              <a:solidFill>
                <a:schemeClr val="tx2">
                  <a:lumMod val="90000"/>
                  <a:lumOff val="1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Deflection by GMF/IGMF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High Energy Astrophysics 2009 @ KEK, Tsukuba, Nov. 11, 2009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95400" y="1524000"/>
            <a:ext cx="64008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Main component of </a:t>
            </a:r>
            <a:r>
              <a:rPr lang="en-US" altLang="ja-JP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HECRs</a:t>
            </a:r>
            <a:r>
              <a:rPr lang="en-US" altLang="ja-JP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is charged particles</a:t>
            </a:r>
            <a:endParaRPr kumimoji="1" lang="ja-JP" altLang="en-US" sz="2000" baseline="30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631A-83E3-4A0F-88E1-429C6ACE6E9E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1143000" y="5867400"/>
            <a:ext cx="7162800" cy="38100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latin typeface="Tahoma"/>
                <a:cs typeface="Tahoma"/>
              </a:rPr>
              <a:t>GMF/IGMF weaken possible correlation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62800" y="5410200"/>
            <a:ext cx="1828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 et al. 2006</a:t>
            </a:r>
            <a:endParaRPr kumimoji="1" lang="ja-JP" altLang="en-US" sz="1400" b="1" dirty="0">
              <a:solidFill>
                <a:schemeClr val="tx2">
                  <a:lumMod val="90000"/>
                  <a:lumOff val="1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Motivations</a:t>
            </a: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High Energy Astrophysics 2009 @ KEK, Tsukuba, Nov. 11, 2009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631A-83E3-4A0F-88E1-429C6ACE6E9E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2000" y="1466671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kumimoji="1" lang="en-US" altLang="ja-JP" sz="2000" dirty="0" smtClean="0">
                <a:latin typeface="Tahoma"/>
                <a:cs typeface="Tahoma"/>
              </a:rPr>
              <a:t> </a:t>
            </a:r>
            <a:r>
              <a:rPr lang="en-US" altLang="ja-JP" sz="2000" dirty="0" smtClean="0">
                <a:latin typeface="Tahoma"/>
                <a:cs typeface="Tahoma"/>
              </a:rPr>
              <a:t>Can we search for HECR sources by </a:t>
            </a:r>
            <a:r>
              <a:rPr lang="en-US" altLang="ja-JP" sz="2000" dirty="0" err="1" smtClean="0">
                <a:latin typeface="Tahoma"/>
                <a:cs typeface="Tahoma"/>
              </a:rPr>
              <a:t>HECRs</a:t>
            </a:r>
            <a:r>
              <a:rPr lang="en-US" altLang="ja-JP" sz="2000" dirty="0" smtClean="0">
                <a:latin typeface="Tahoma"/>
                <a:cs typeface="Tahoma"/>
              </a:rPr>
              <a:t> themselves?</a:t>
            </a:r>
          </a:p>
          <a:p>
            <a:pPr lvl="1">
              <a:buFont typeface="Wingdings" charset="2"/>
              <a:buChar char="Ø"/>
            </a:pPr>
            <a:r>
              <a:rPr kumimoji="1" lang="en-US" altLang="ja-JP" sz="2000" dirty="0" smtClean="0">
                <a:latin typeface="Tahoma"/>
                <a:cs typeface="Tahoma"/>
              </a:rPr>
              <a:t> Are deflections small?</a:t>
            </a:r>
          </a:p>
          <a:p>
            <a:pPr lvl="1">
              <a:buFont typeface="Wingdings" charset="2"/>
              <a:buChar char="Ø"/>
            </a:pPr>
            <a:r>
              <a:rPr lang="en-US" altLang="ja-JP" sz="2000" dirty="0" smtClean="0">
                <a:latin typeface="Tahoma"/>
                <a:cs typeface="Tahoma"/>
              </a:rPr>
              <a:t> How is the composition of </a:t>
            </a:r>
            <a:r>
              <a:rPr lang="en-US" altLang="ja-JP" sz="2000" dirty="0" err="1" smtClean="0">
                <a:latin typeface="Tahoma"/>
                <a:cs typeface="Tahoma"/>
              </a:rPr>
              <a:t>HECRs</a:t>
            </a:r>
            <a:r>
              <a:rPr lang="en-US" altLang="ja-JP" sz="2000" dirty="0" smtClean="0">
                <a:latin typeface="Tahoma"/>
                <a:cs typeface="Tahoma"/>
              </a:rPr>
              <a:t>?</a:t>
            </a:r>
          </a:p>
          <a:p>
            <a:pPr>
              <a:buFont typeface="Wingdings" charset="2"/>
              <a:buChar char="Ø"/>
            </a:pPr>
            <a:r>
              <a:rPr kumimoji="1" lang="en-US" altLang="ja-JP" sz="2000" dirty="0" smtClean="0">
                <a:latin typeface="Tahoma"/>
                <a:cs typeface="Tahoma"/>
              </a:rPr>
              <a:t> Which is the AGN correlation, true one or fake one?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24" y="3088652"/>
            <a:ext cx="3714776" cy="216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096768"/>
            <a:ext cx="3200400" cy="238963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362200" y="5347156"/>
            <a:ext cx="200026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Abraham et al. 2009</a:t>
            </a:r>
            <a:endParaRPr kumimoji="1" lang="ja-JP" altLang="en-US" sz="1400" b="1" dirty="0">
              <a:solidFill>
                <a:schemeClr val="tx2">
                  <a:lumMod val="90000"/>
                  <a:lumOff val="1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848600" y="5347156"/>
            <a:ext cx="914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PAO 2009</a:t>
            </a:r>
            <a:endParaRPr kumimoji="1" lang="ja-JP" altLang="en-US" sz="1400" b="1" dirty="0">
              <a:solidFill>
                <a:schemeClr val="tx2">
                  <a:lumMod val="90000"/>
                  <a:lumOff val="1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295400" y="5943600"/>
            <a:ext cx="7162800" cy="45720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latin typeface="Tahoma"/>
                <a:cs typeface="Tahoma"/>
              </a:rPr>
              <a:t>We consider the effect of GMF in detail.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Magnetic Field in Spiral Galaxies</a:t>
            </a: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High Energy Astrophysics 2009 @ KEK, Tsukuba, Nov. 11, 2009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631A-83E3-4A0F-88E1-429C6ACE6E9E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200" y="190500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kumimoji="1" lang="en-US" altLang="ja-JP" sz="2000" dirty="0" smtClean="0">
                <a:latin typeface="Tahoma"/>
                <a:cs typeface="Tahoma"/>
              </a:rPr>
              <a:t> </a:t>
            </a:r>
            <a:r>
              <a:rPr lang="en-US" altLang="ja-JP" sz="2000" dirty="0" smtClean="0">
                <a:latin typeface="Tahoma"/>
                <a:cs typeface="Tahoma"/>
              </a:rPr>
              <a:t>In the disk</a:t>
            </a:r>
          </a:p>
          <a:p>
            <a:pPr lvl="1">
              <a:buFont typeface="Wingdings" charset="2"/>
              <a:buChar char="Ø"/>
            </a:pPr>
            <a:r>
              <a:rPr lang="en-US" altLang="ja-JP" sz="2000" dirty="0" smtClean="0">
                <a:latin typeface="Tahoma"/>
                <a:cs typeface="Tahoma"/>
              </a:rPr>
              <a:t> spiral field strong at optical arm - </a:t>
            </a:r>
            <a:r>
              <a:rPr lang="en-US" altLang="ja-JP" sz="2000" dirty="0" err="1" smtClean="0">
                <a:latin typeface="Tahoma"/>
                <a:cs typeface="Tahoma"/>
              </a:rPr>
              <a:t>axisymmetric</a:t>
            </a:r>
            <a:r>
              <a:rPr lang="en-US" altLang="ja-JP" sz="2000" dirty="0" smtClean="0">
                <a:latin typeface="Tahoma"/>
                <a:cs typeface="Tahoma"/>
              </a:rPr>
              <a:t> (AS) / bisymmetric (BS)</a:t>
            </a:r>
          </a:p>
          <a:p>
            <a:pPr lvl="1">
              <a:buFont typeface="Wingdings" charset="2"/>
              <a:buChar char="Ø"/>
            </a:pPr>
            <a:r>
              <a:rPr lang="en-US" altLang="ja-JP" sz="2000" dirty="0" smtClean="0">
                <a:latin typeface="Tahoma"/>
                <a:cs typeface="Tahoma"/>
              </a:rPr>
              <a:t> turbulent component (0.5-2 </a:t>
            </a:r>
            <a:r>
              <a:rPr lang="en-US" altLang="ja-JP" sz="2000" dirty="0" err="1" smtClean="0">
                <a:latin typeface="Tahoma"/>
                <a:cs typeface="Tahoma"/>
              </a:rPr>
              <a:t>x</a:t>
            </a:r>
            <a:r>
              <a:rPr lang="en-US" altLang="ja-JP" sz="2000" dirty="0" smtClean="0">
                <a:latin typeface="Tahoma"/>
                <a:cs typeface="Tahoma"/>
              </a:rPr>
              <a:t> spiral) strong at </a:t>
            </a:r>
            <a:r>
              <a:rPr lang="en-US" altLang="ja-JP" sz="2000" dirty="0" err="1" smtClean="0">
                <a:latin typeface="Tahoma"/>
                <a:cs typeface="Tahoma"/>
              </a:rPr>
              <a:t>interarm</a:t>
            </a:r>
            <a:r>
              <a:rPr lang="en-US" altLang="ja-JP" sz="2000" dirty="0" smtClean="0">
                <a:latin typeface="Tahoma"/>
                <a:cs typeface="Tahoma"/>
              </a:rPr>
              <a:t> region</a:t>
            </a:r>
          </a:p>
          <a:p>
            <a:pPr lvl="1">
              <a:buFont typeface="Wingdings" charset="2"/>
              <a:buChar char="Ø"/>
            </a:pPr>
            <a:endParaRPr lang="en-US" altLang="ja-JP" sz="2000" dirty="0" smtClean="0">
              <a:latin typeface="Tahoma"/>
              <a:cs typeface="Tahoma"/>
            </a:endParaRPr>
          </a:p>
          <a:p>
            <a:pPr>
              <a:buFont typeface="Wingdings" charset="2"/>
              <a:buChar char="Ø"/>
            </a:pPr>
            <a:r>
              <a:rPr kumimoji="1" lang="en-US" altLang="ja-JP" sz="2000" dirty="0" smtClean="0">
                <a:latin typeface="Tahoma"/>
                <a:cs typeface="Tahoma"/>
              </a:rPr>
              <a:t> In the halo</a:t>
            </a:r>
            <a:endParaRPr lang="en-US" altLang="ja-JP" sz="2000" dirty="0" smtClean="0">
              <a:latin typeface="Tahoma"/>
              <a:cs typeface="Tahoma"/>
            </a:endParaRPr>
          </a:p>
          <a:p>
            <a:pPr lvl="1">
              <a:buFont typeface="Wingdings" charset="2"/>
              <a:buChar char="Ø"/>
            </a:pPr>
            <a:r>
              <a:rPr kumimoji="1" lang="en-US" altLang="ja-JP" sz="2000" dirty="0" smtClean="0">
                <a:latin typeface="Tahoma"/>
                <a:cs typeface="Tahoma"/>
              </a:rPr>
              <a:t> spiral </a:t>
            </a:r>
            <a:r>
              <a:rPr lang="en-US" altLang="ja-JP" sz="2000" dirty="0" smtClean="0">
                <a:latin typeface="Tahoma"/>
                <a:cs typeface="Tahoma"/>
              </a:rPr>
              <a:t>component parallel to a galactic disk</a:t>
            </a:r>
          </a:p>
          <a:p>
            <a:pPr lvl="1">
              <a:buFont typeface="Wingdings" charset="2"/>
              <a:buChar char="Ø"/>
            </a:pPr>
            <a:r>
              <a:rPr kumimoji="1" lang="en-US" altLang="ja-JP" sz="2000" dirty="0" smtClean="0">
                <a:latin typeface="Tahoma"/>
                <a:cs typeface="Tahoma"/>
              </a:rPr>
              <a:t> magnetic fields perpendicular to the disk</a:t>
            </a:r>
          </a:p>
          <a:p>
            <a:pPr lvl="2">
              <a:buFont typeface="Wingdings" charset="2"/>
              <a:buChar char="Ø"/>
            </a:pPr>
            <a:r>
              <a:rPr lang="en-US" altLang="ja-JP" sz="2000" dirty="0" smtClean="0">
                <a:latin typeface="Tahoma"/>
                <a:cs typeface="Tahoma"/>
              </a:rPr>
              <a:t> Parker loops?, dipole field?, galactic-wind induced B-fields</a:t>
            </a:r>
          </a:p>
          <a:p>
            <a:pPr lvl="2">
              <a:buFont typeface="Wingdings" charset="2"/>
              <a:buChar char="Ø"/>
            </a:pPr>
            <a:endParaRPr kumimoji="1" lang="en-US" altLang="ja-JP" sz="2000" dirty="0" smtClean="0">
              <a:latin typeface="Tahoma"/>
              <a:cs typeface="Tahoma"/>
            </a:endParaRPr>
          </a:p>
          <a:p>
            <a:pPr lvl="2">
              <a:buFont typeface="Wingdings" charset="2"/>
              <a:buChar char="Ø"/>
            </a:pPr>
            <a:endParaRPr lang="en-US" altLang="ja-JP" sz="2000" dirty="0" smtClean="0">
              <a:latin typeface="Tahoma"/>
              <a:cs typeface="Tahoma"/>
            </a:endParaRPr>
          </a:p>
          <a:p>
            <a:pPr>
              <a:buFont typeface="Wingdings" charset="2"/>
              <a:buChar char="Ø"/>
            </a:pPr>
            <a:r>
              <a:rPr kumimoji="1" lang="en-US" altLang="ja-JP" sz="2000" dirty="0" smtClean="0">
                <a:latin typeface="Tahoma"/>
                <a:cs typeface="Tahoma"/>
              </a:rPr>
              <a:t> For our Galaxy</a:t>
            </a:r>
          </a:p>
          <a:p>
            <a:pPr lvl="1">
              <a:buFont typeface="Wingdings" charset="2"/>
              <a:buChar char="Ø"/>
            </a:pPr>
            <a:r>
              <a:rPr lang="en-US" altLang="ja-JP" sz="2000" dirty="0" smtClean="0">
                <a:latin typeface="Tahoma"/>
                <a:cs typeface="Tahoma"/>
              </a:rPr>
              <a:t> spiral field strong at optical arm – AS or BS? is still controversial</a:t>
            </a:r>
          </a:p>
          <a:p>
            <a:pPr lvl="1">
              <a:buFont typeface="Wingdings" charset="2"/>
              <a:buChar char="Ø"/>
            </a:pPr>
            <a:r>
              <a:rPr kumimoji="1" lang="en-US" altLang="ja-JP" sz="2000" dirty="0" smtClean="0">
                <a:latin typeface="Tahoma"/>
                <a:cs typeface="Tahoma"/>
              </a:rPr>
              <a:t> </a:t>
            </a:r>
            <a:r>
              <a:rPr kumimoji="1" lang="en-US" altLang="ja-JP" sz="2000" dirty="0" err="1" smtClean="0">
                <a:latin typeface="Tahoma"/>
                <a:cs typeface="Tahoma"/>
              </a:rPr>
              <a:t>z</a:t>
            </a:r>
            <a:r>
              <a:rPr kumimoji="1" lang="en-US" altLang="ja-JP" sz="2000" dirty="0" smtClean="0">
                <a:latin typeface="Tahoma"/>
                <a:cs typeface="Tahoma"/>
              </a:rPr>
              <a:t>-components observed at around the solar system and Galactic center</a:t>
            </a:r>
          </a:p>
          <a:p>
            <a:pPr lvl="2">
              <a:buFont typeface="Wingdings" charset="2"/>
              <a:buChar char="Ø"/>
            </a:pPr>
            <a:r>
              <a:rPr lang="en-US" altLang="ja-JP" sz="2000" dirty="0" smtClean="0">
                <a:latin typeface="Tahoma"/>
                <a:cs typeface="Tahoma"/>
              </a:rPr>
              <a:t> no direct evidence of the loops, dipole, and GW B-fields</a:t>
            </a:r>
            <a:endParaRPr kumimoji="1" lang="en-US" altLang="ja-JP" sz="2000" dirty="0" smtClean="0">
              <a:latin typeface="Tahoma"/>
              <a:cs typeface="Tahoma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524000" y="1447800"/>
            <a:ext cx="6019800" cy="38100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latin typeface="Tahoma"/>
                <a:cs typeface="Tahoma"/>
              </a:rPr>
              <a:t>Observing extragalactic edge-on and face-on galaxies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GMF Models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High Energy Astrophysics 2009 @ KEK, Tsukuba, Nov. 11, 2009</a:t>
            </a:r>
            <a:endParaRPr kumimoji="1" lang="ja-JP" alt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19188"/>
            <a:ext cx="2735263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786190"/>
            <a:ext cx="2735263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テキスト ボックス 9"/>
          <p:cNvSpPr txBox="1"/>
          <p:nvPr/>
        </p:nvSpPr>
        <p:spPr>
          <a:xfrm>
            <a:off x="1428728" y="1080299"/>
            <a:ext cx="178595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dirty="0" smtClean="0">
                <a:latin typeface="Tahoma" pitchFamily="34" charset="0"/>
                <a:cs typeface="Tahoma" pitchFamily="34" charset="0"/>
              </a:rPr>
              <a:t>AS: No reversal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071670" y="6286520"/>
            <a:ext cx="264320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Alvarez-Muniz &amp; </a:t>
            </a:r>
            <a:r>
              <a:rPr lang="en-US" altLang="ja-JP" sz="14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Stanev</a:t>
            </a:r>
            <a:r>
              <a:rPr lang="en-US" altLang="ja-JP" sz="1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2006</a:t>
            </a:r>
            <a:endParaRPr kumimoji="1" lang="ja-JP" altLang="en-US" sz="1400" b="1" dirty="0">
              <a:solidFill>
                <a:schemeClr val="tx2">
                  <a:lumMod val="90000"/>
                  <a:lumOff val="1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8631A-83E3-4A0F-88E1-429C6ACE6E9E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15" name="円/楕円 14"/>
          <p:cNvSpPr/>
          <p:nvPr/>
        </p:nvSpPr>
        <p:spPr>
          <a:xfrm>
            <a:off x="5857884" y="2143116"/>
            <a:ext cx="1571636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5857884" y="2786058"/>
            <a:ext cx="1571636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5857884" y="4500570"/>
            <a:ext cx="1571636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857884" y="5143512"/>
            <a:ext cx="1571636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/>
          <p:cNvCxnSpPr/>
          <p:nvPr/>
        </p:nvCxnSpPr>
        <p:spPr>
          <a:xfrm>
            <a:off x="5286380" y="2571744"/>
            <a:ext cx="257176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785786" y="3723505"/>
            <a:ext cx="285752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B</a:t>
            </a:r>
            <a:r>
              <a:rPr kumimoji="1" lang="en-US" altLang="ja-JP" dirty="0" smtClean="0">
                <a:latin typeface="Tahoma" pitchFamily="34" charset="0"/>
                <a:cs typeface="Tahoma" pitchFamily="34" charset="0"/>
              </a:rPr>
              <a:t>S: reversals for every arm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5357818" y="4929198"/>
            <a:ext cx="257176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rot="16200000" flipH="1">
            <a:off x="7429520" y="2714620"/>
            <a:ext cx="1071570" cy="785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rot="5400000">
            <a:off x="7500958" y="4071942"/>
            <a:ext cx="1000132" cy="714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7143768" y="3643314"/>
            <a:ext cx="178595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Galactic Plane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6572264" y="2355842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6572264" y="3000372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6572264" y="4714884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6572264" y="5143512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rot="10800000">
            <a:off x="6500826" y="2143116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rot="10800000">
            <a:off x="6500826" y="2786058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rot="10800000">
            <a:off x="6572265" y="4498981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rot="10800000">
            <a:off x="6572264" y="5357826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4800600" y="1475601"/>
            <a:ext cx="214314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S-parity (parallel)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857752" y="3857628"/>
            <a:ext cx="228601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A-parity (anti-parallel)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071934" y="3214686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x</a:t>
            </a:r>
            <a:endParaRPr kumimoji="1" lang="ja-JP" altLang="en-US" sz="36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286280" y="5786454"/>
            <a:ext cx="4572000" cy="36933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4 different GMF models are treated fairly.</a:t>
            </a:r>
            <a:r>
              <a:rPr kumimoji="1" lang="en-US" altLang="ja-JP" dirty="0" smtClean="0">
                <a:latin typeface="Tahoma" pitchFamily="34" charset="0"/>
                <a:cs typeface="Tahoma" pitchFamily="34" charset="0"/>
              </a:rPr>
              <a:t> 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フリーフォーム 34"/>
          <p:cNvSpPr/>
          <p:nvPr/>
        </p:nvSpPr>
        <p:spPr>
          <a:xfrm>
            <a:off x="7620000" y="1679239"/>
            <a:ext cx="934290" cy="759161"/>
          </a:xfrm>
          <a:custGeom>
            <a:avLst/>
            <a:gdLst>
              <a:gd name="connsiteX0" fmla="*/ 0 w 934290"/>
              <a:gd name="connsiteY0" fmla="*/ 0 h 759161"/>
              <a:gd name="connsiteX1" fmla="*/ 321162 w 934290"/>
              <a:gd name="connsiteY1" fmla="*/ 481775 h 759161"/>
              <a:gd name="connsiteX2" fmla="*/ 934290 w 934290"/>
              <a:gd name="connsiteY2" fmla="*/ 759161 h 75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4290" h="759161">
                <a:moveTo>
                  <a:pt x="0" y="0"/>
                </a:moveTo>
                <a:cubicBezTo>
                  <a:pt x="82723" y="177624"/>
                  <a:pt x="165447" y="355248"/>
                  <a:pt x="321162" y="481775"/>
                </a:cubicBezTo>
                <a:cubicBezTo>
                  <a:pt x="476877" y="608302"/>
                  <a:pt x="934290" y="759161"/>
                  <a:pt x="934290" y="759161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/>
          <p:cNvSpPr/>
          <p:nvPr/>
        </p:nvSpPr>
        <p:spPr>
          <a:xfrm>
            <a:off x="7620000" y="2669839"/>
            <a:ext cx="934290" cy="759161"/>
          </a:xfrm>
          <a:custGeom>
            <a:avLst/>
            <a:gdLst>
              <a:gd name="connsiteX0" fmla="*/ 0 w 934290"/>
              <a:gd name="connsiteY0" fmla="*/ 0 h 759161"/>
              <a:gd name="connsiteX1" fmla="*/ 321162 w 934290"/>
              <a:gd name="connsiteY1" fmla="*/ 481775 h 759161"/>
              <a:gd name="connsiteX2" fmla="*/ 934290 w 934290"/>
              <a:gd name="connsiteY2" fmla="*/ 759161 h 75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4290" h="759161">
                <a:moveTo>
                  <a:pt x="0" y="0"/>
                </a:moveTo>
                <a:cubicBezTo>
                  <a:pt x="82723" y="177624"/>
                  <a:pt x="165447" y="355248"/>
                  <a:pt x="321162" y="481775"/>
                </a:cubicBezTo>
                <a:cubicBezTo>
                  <a:pt x="476877" y="608302"/>
                  <a:pt x="934290" y="759161"/>
                  <a:pt x="934290" y="759161"/>
                </a:cubicBezTo>
              </a:path>
            </a:pathLst>
          </a:custGeom>
          <a:ln>
            <a:solidFill>
              <a:schemeClr val="tx1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696200" y="1551801"/>
            <a:ext cx="13716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dirty="0" smtClean="0">
                <a:latin typeface="Tahoma" pitchFamily="34" charset="0"/>
                <a:cs typeface="Tahoma" pitchFamily="34" charset="0"/>
              </a:rPr>
              <a:t>ex</a:t>
            </a:r>
            <a:r>
              <a:rPr kumimoji="1" lang="en-US" altLang="ja-JP" dirty="0" smtClean="0">
                <a:latin typeface="Tahoma" pitchFamily="34" charset="0"/>
                <a:cs typeface="Tahoma" pitchFamily="34" charset="0"/>
              </a:rPr>
              <a:t>p. decay</a:t>
            </a:r>
            <a:endParaRPr kumimoji="1" lang="ja-JP" altLang="en-US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3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松風">
  <a:themeElements>
    <a:clrScheme name="松風">
      <a:dk1>
        <a:sysClr val="windowText" lastClr="000000"/>
      </a:dk1>
      <a:lt1>
        <a:sysClr val="window" lastClr="FFFFFF"/>
      </a:lt1>
      <a:dk2>
        <a:srgbClr val="0F2305"/>
      </a:dk2>
      <a:lt2>
        <a:srgbClr val="7DAA50"/>
      </a:lt2>
      <a:accent1>
        <a:srgbClr val="B94B2D"/>
      </a:accent1>
      <a:accent2>
        <a:srgbClr val="B95F91"/>
      </a:accent2>
      <a:accent3>
        <a:srgbClr val="C8AF3C"/>
      </a:accent3>
      <a:accent4>
        <a:srgbClr val="3C643C"/>
      </a:accent4>
      <a:accent5>
        <a:srgbClr val="8264AA"/>
      </a:accent5>
      <a:accent6>
        <a:srgbClr val="D29B46"/>
      </a:accent6>
      <a:hlink>
        <a:srgbClr val="0000FE"/>
      </a:hlink>
      <a:folHlink>
        <a:srgbClr val="800080"/>
      </a:folHlink>
    </a:clrScheme>
    <a:fontScheme name="松風">
      <a:majorFont>
        <a:latin typeface="Gill Sans MT"/>
        <a:ea typeface=""/>
        <a:cs typeface=""/>
        <a:font script="Jpan" typeface="HGゴシックE"/>
        <a:font script="Hang" typeface="HY헤드라인 M"/>
        <a:font script="Hans" typeface="方正姚体"/>
        <a:font script="Hant" typeface="標楷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olas"/>
        <a:ea typeface=""/>
        <a:cs typeface=""/>
        <a:font script="Jpan" typeface="HGゴシックE"/>
        <a:font script="Hang" typeface="맑은 고딕"/>
        <a:font script="Hans" typeface="宋体"/>
        <a:font script="Hant" typeface="新細明體"/>
        <a:font script="Arab" typeface="Tahoma"/>
        <a:font script="Hebr" typeface="Tahoma"/>
        <a:font script="Thai" typeface="Dillen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松風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38000"/>
                <a:lum val="92000"/>
              </a:schemeClr>
            </a:gs>
            <a:gs pos="20000">
              <a:schemeClr val="phClr">
                <a:sat val="44000"/>
                <a:lum val="80000"/>
              </a:schemeClr>
            </a:gs>
            <a:gs pos="100000">
              <a:schemeClr val="phClr">
                <a:sat val="56000"/>
                <a:lum val="54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</a:blipFill>
      </a:fillStyleLst>
      <a:lnStyleLst>
        <a:ln w="6350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857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50800" dir="5400000" algn="tl">
              <a:srgbClr val="000000">
                <a:alpha val="65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50800" dist="50800" dir="5400000" algn="tl" rotWithShape="0">
              <a:srgbClr val="000000">
                <a:alpha val="65000"/>
              </a:srgbClr>
            </a:outerShdw>
          </a:effectLst>
          <a:scene3d>
            <a:camera prst="orthographicFront"/>
            <a:lightRig rig="soft" dir="t">
              <a:rot lat="0" lon="0" rev="17100000"/>
            </a:lightRig>
          </a:scene3d>
          <a:sp3d>
            <a:bevelT w="165100" h="254000"/>
            <a:bevelB w="165100" h="2540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40000"/>
              </a:schemeClr>
            </a:gs>
            <a:gs pos="53000">
              <a:schemeClr val="phClr">
                <a:shade val="5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7000"/>
                <a:satMod val="160000"/>
              </a:schemeClr>
              <a:schemeClr val="phClr">
                <a:tint val="95000"/>
                <a:satMod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Wind in the Pines</Template>
  <TotalTime>4388</TotalTime>
  <Words>1540</Words>
  <Application>Microsoft Macintosh PowerPoint</Application>
  <PresentationFormat>画面に合わせる (4:3)</PresentationFormat>
  <Paragraphs>264</Paragraphs>
  <Slides>20</Slides>
  <Notes>4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松風</vt:lpstr>
      <vt:lpstr>Spatial Correlation of Highest Energy Cosmic Rays with Galaxies in Local Universe</vt:lpstr>
      <vt:lpstr>Highest Energy Cosmic Rays</vt:lpstr>
      <vt:lpstr>Observables and Current Results</vt:lpstr>
      <vt:lpstr>Correlation with Extragalactic Universe</vt:lpstr>
      <vt:lpstr>GZK Mechanism</vt:lpstr>
      <vt:lpstr>Deflection by GMF/IGMF</vt:lpstr>
      <vt:lpstr>Motivations</vt:lpstr>
      <vt:lpstr>Magnetic Field in Spiral Galaxies</vt:lpstr>
      <vt:lpstr>GMF Models</vt:lpstr>
      <vt:lpstr>Examples of HECR Trajectories</vt:lpstr>
      <vt:lpstr>Deflection of Protons by GMF</vt:lpstr>
      <vt:lpstr>Simulation</vt:lpstr>
      <vt:lpstr>Effect of GMF to correlation</vt:lpstr>
      <vt:lpstr>Status in 2007</vt:lpstr>
      <vt:lpstr>Uncertainty/errors</vt:lpstr>
      <vt:lpstr>Forecast in the Near Future</vt:lpstr>
      <vt:lpstr>Correlation Signal from a Source Distribution</vt:lpstr>
      <vt:lpstr>For 10-4Mpc-3</vt:lpstr>
      <vt:lpstr>Protons/Irons deflection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of the sources of ultra-high-energy cosmic rays</dc:title>
  <dc:creator>takami</dc:creator>
  <cp:lastModifiedBy>高見 一</cp:lastModifiedBy>
  <cp:revision>370</cp:revision>
  <dcterms:created xsi:type="dcterms:W3CDTF">2009-11-11T06:37:21Z</dcterms:created>
  <dcterms:modified xsi:type="dcterms:W3CDTF">2009-11-11T06:37:53Z</dcterms:modified>
</cp:coreProperties>
</file>